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F50"/>
    <a:srgbClr val="C4D3EC"/>
    <a:srgbClr val="C9C9C9"/>
    <a:srgbClr val="464646"/>
    <a:srgbClr val="94B3B8"/>
    <a:srgbClr val="628186"/>
    <a:srgbClr val="C8C8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008A7-824F-4DE7-969D-908BFC545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96CF0-D328-4B48-BE64-C8F039C32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73290-DEAC-49B2-A957-F73741D4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C7531-FA2D-4847-A4BB-AC6B19BCE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9A8D3-4BAD-4716-8C84-25F202AD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47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13E52-CE81-4F74-97E0-A1C6203F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8D1386-7387-4308-95C8-9AAD25E4F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531AC-F821-4AAE-93FD-7176DE0C9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98E73-B602-470E-BA96-20D0B984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4468B-1C2E-4B61-AB68-2B948CC1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59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D9BA6-2B52-4F77-A5B8-F59761894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09877-FAB0-4FB3-A3B2-61663C26E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F4257-1883-4E91-B185-57457A901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9CB9C-7A10-4C04-8C93-373CD983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9C85A-273C-4B5E-9A2C-36DAC20E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20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14850-13D6-45FD-B91E-4E2DF2A80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D7AC8-A7EA-4E73-BB0A-D6D6F2643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7814-6831-49B4-B929-DB3C7D5E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6C8E8-5A27-4C8E-8C1A-139A5D06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C4D4F-B5D0-4C0F-8236-1714266A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2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83EE6-3050-4922-A96B-EB23E914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EE2F0-ED1C-4C6F-9DF0-88AFB9BF5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E7C0B-F8BF-46DC-9C00-DD7031F4D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E819D-95DA-4557-9F95-72E89F4C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6D68C-5A2E-4181-8234-D0403981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87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6CF4-ABC3-4EE7-8F49-3B693FBEA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A33FD-6F40-4CAE-BB91-627EDAC8F1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FD28B-4200-4FFB-8319-0E38B7F21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15B6B-9E24-4CB8-AC27-F3C3E0C4F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3FDFA-5C85-48C2-BBA1-4C7887CB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ACA02-7CA4-4362-9708-FC838E3B5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17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1FCC4-7E4A-43AF-ABFA-4051CCF26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60F9-C66E-4FAD-91C4-B82C15FF6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44700-9CEC-4CD7-AC23-D09A64C0F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142901-7036-4D5F-AA32-660A52F9A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C168D-A9DE-402D-A438-70DDE58F4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C14930-BB53-468F-9522-DB7F3D6E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56883-A69B-47E5-9D9E-AA52DE672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CE057-2EE7-46E4-A071-C0AC1A4B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65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3854-D27A-4151-ABBE-7FD4879C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E95C0-2A37-4139-918B-451BF48A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03A92-64AF-4C60-A999-A52BEBB0A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70EB6-65CB-47BD-B1A5-EFD0CFE97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24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065B90-2F45-4BF4-8212-E1521C13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D2841F-FFA0-429B-ACF5-533ECD927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C9AEA-366D-4E01-B04D-F5D22288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47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3264D-6561-4783-A3C1-0ACD5FC15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D87CC-3F06-4AC3-AC46-0C0D8340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0ED437-21E7-43AD-A6FF-AA8233683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D0FE7-D5AC-4A06-B1BF-4416A8D36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3FF0F-149F-4F0E-BF93-082EFE02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4EE69-AFEE-4B94-86D9-26A52060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77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09775-FC23-40F1-9BA6-730F29396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497750-39BB-45C6-89BA-FBFC8BB7A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9EFAA-95BA-4F90-BAAD-70F48C89D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35722-21AC-4BEC-B12B-F2F092EB6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3F53A-3892-4C36-B9CA-A9B649929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E4A29-4CB2-4E3D-BF10-59CBDF9C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37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5F51AF-62FA-41C0-950B-8DA7F5B8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1C0C1-F1FF-416B-BAA2-48AD386A6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10A18-C225-4BE1-83B9-645A2724C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BF4C-9858-4445-8721-521887365528}" type="datetimeFigureOut">
              <a:rPr lang="nl-NL" smtClean="0"/>
              <a:t>3-1-2021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D657B-AA41-4032-BC25-3BEE0DA93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008A9-41A0-47BC-A109-99213DB7B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DE7C-A180-4B86-8D78-B7BF93904A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89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9E76DCA9-0C44-4320-8EC9-8C270013FE31}"/>
              </a:ext>
            </a:extLst>
          </p:cNvPr>
          <p:cNvSpPr/>
          <p:nvPr/>
        </p:nvSpPr>
        <p:spPr>
          <a:xfrm>
            <a:off x="0" y="6589550"/>
            <a:ext cx="12191996" cy="285228"/>
          </a:xfrm>
          <a:prstGeom prst="rect">
            <a:avLst/>
          </a:prstGeom>
          <a:solidFill>
            <a:srgbClr val="333F50"/>
          </a:solidFill>
          <a:ln w="12701" cap="flat">
            <a:solidFill>
              <a:srgbClr val="333F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BA130B7D-83A1-4B53-B7A3-3B8A5D8DC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4" y="6626163"/>
            <a:ext cx="593518" cy="22251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9D75A74C-0D7B-4E4E-8ACD-4EB1B2373959}"/>
              </a:ext>
            </a:extLst>
          </p:cNvPr>
          <p:cNvSpPr txBox="1"/>
          <p:nvPr/>
        </p:nvSpPr>
        <p:spPr>
          <a:xfrm>
            <a:off x="9378891" y="6625842"/>
            <a:ext cx="2741490" cy="2225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7B5CCE-F019-4FA8-AF83-FECBACE8793A}" type="slidenum">
              <a:rPr sz="1000">
                <a:solidFill>
                  <a:schemeClr val="bg1"/>
                </a:solidFill>
              </a:rPr>
              <a:t>1</a:t>
            </a:fld>
            <a:endParaRPr lang="en-GB" sz="1000" b="0" i="0" u="none" strike="noStrike" kern="1200" cap="none" spc="0" baseline="0" dirty="0">
              <a:solidFill>
                <a:schemeClr val="bg1"/>
              </a:solidFill>
              <a:uFillTx/>
              <a:latin typeface="Calibri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B192FAEB-CD42-44F7-89C8-1CE8FFDB6B43}"/>
              </a:ext>
            </a:extLst>
          </p:cNvPr>
          <p:cNvSpPr txBox="1"/>
          <p:nvPr/>
        </p:nvSpPr>
        <p:spPr>
          <a:xfrm>
            <a:off x="0" y="295009"/>
            <a:ext cx="12192000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dirty="0">
                <a:solidFill>
                  <a:srgbClr val="333F50"/>
                </a:solidFill>
                <a:latin typeface="Calibri"/>
              </a:rPr>
              <a:t>(Non-confidential summary)  Supply Chain Flows AOT</a:t>
            </a:r>
            <a:endParaRPr lang="en-GB" sz="36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70F10028-E2B8-4449-89B3-E024D2EA4172}"/>
              </a:ext>
            </a:extLst>
          </p:cNvPr>
          <p:cNvSpPr txBox="1"/>
          <p:nvPr/>
        </p:nvSpPr>
        <p:spPr>
          <a:xfrm>
            <a:off x="-1" y="850621"/>
            <a:ext cx="12191996" cy="3385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B4C7E7"/>
                </a:solidFill>
                <a:latin typeface="Calibri"/>
              </a:rPr>
              <a:t>UK</a:t>
            </a:r>
            <a:endParaRPr lang="en-GB" sz="1600" b="0" i="0" u="none" strike="noStrike" kern="1200" cap="none" spc="0" baseline="0" dirty="0">
              <a:solidFill>
                <a:srgbClr val="B4C7E7"/>
              </a:solidFill>
              <a:uFillTx/>
              <a:latin typeface="Calibri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FD5C31-ACF5-484C-9B05-B0434432FBF5}"/>
              </a:ext>
            </a:extLst>
          </p:cNvPr>
          <p:cNvCxnSpPr/>
          <p:nvPr/>
        </p:nvCxnSpPr>
        <p:spPr>
          <a:xfrm>
            <a:off x="5784155" y="876791"/>
            <a:ext cx="567697" cy="0"/>
          </a:xfrm>
          <a:prstGeom prst="line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Gerelateerde afbeelding">
            <a:extLst>
              <a:ext uri="{FF2B5EF4-FFF2-40B4-BE49-F238E27FC236}">
                <a16:creationId xmlns:a16="http://schemas.microsoft.com/office/drawing/2014/main" id="{9DB902D7-58DC-493D-9E7D-528E973EA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73" y="3755964"/>
            <a:ext cx="1094489" cy="109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0">
            <a:extLst>
              <a:ext uri="{FF2B5EF4-FFF2-40B4-BE49-F238E27FC236}">
                <a16:creationId xmlns:a16="http://schemas.microsoft.com/office/drawing/2014/main" id="{3A17F3D3-B94D-42DA-9F00-CE5AF0665865}"/>
              </a:ext>
            </a:extLst>
          </p:cNvPr>
          <p:cNvSpPr txBox="1"/>
          <p:nvPr/>
        </p:nvSpPr>
        <p:spPr>
          <a:xfrm>
            <a:off x="632588" y="5272464"/>
            <a:ext cx="1926574" cy="523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>
                <a:solidFill>
                  <a:srgbClr val="333F50"/>
                </a:solidFill>
                <a:highlight>
                  <a:srgbClr val="00FF00"/>
                </a:highlight>
                <a:latin typeface="Calibri"/>
              </a:rPr>
              <a:t>Argent Energy (UK) Ltd. </a:t>
            </a:r>
            <a:r>
              <a:rPr lang="en-GB" sz="1400" dirty="0">
                <a:solidFill>
                  <a:srgbClr val="333F50"/>
                </a:solidFill>
                <a:latin typeface="Calibri"/>
              </a:rPr>
              <a:t>Motherwell, UK</a:t>
            </a:r>
            <a:endParaRPr lang="en-GB" sz="14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pic>
        <p:nvPicPr>
          <p:cNvPr id="14" name="Picture 4" descr="Gerelateerde afbeelding">
            <a:extLst>
              <a:ext uri="{FF2B5EF4-FFF2-40B4-BE49-F238E27FC236}">
                <a16:creationId xmlns:a16="http://schemas.microsoft.com/office/drawing/2014/main" id="{9A4F7E61-8616-42BD-B69C-42D93EA78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73" y="628052"/>
            <a:ext cx="1094489" cy="109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0">
            <a:extLst>
              <a:ext uri="{FF2B5EF4-FFF2-40B4-BE49-F238E27FC236}">
                <a16:creationId xmlns:a16="http://schemas.microsoft.com/office/drawing/2014/main" id="{F2C62ACD-1E11-4B1A-86DC-27F05CB0A8A7}"/>
              </a:ext>
            </a:extLst>
          </p:cNvPr>
          <p:cNvSpPr txBox="1"/>
          <p:nvPr/>
        </p:nvSpPr>
        <p:spPr>
          <a:xfrm>
            <a:off x="665142" y="1980691"/>
            <a:ext cx="1926574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>
                <a:solidFill>
                  <a:srgbClr val="333F50"/>
                </a:solidFill>
                <a:highlight>
                  <a:srgbClr val="00FF00"/>
                </a:highlight>
                <a:latin typeface="Calibri"/>
              </a:rPr>
              <a:t>Argent Energy Ltd. </a:t>
            </a:r>
            <a:r>
              <a:rPr lang="en-GB" sz="1400" dirty="0">
                <a:solidFill>
                  <a:srgbClr val="333F50"/>
                </a:solidFill>
                <a:latin typeface="Calibri"/>
              </a:rPr>
              <a:t>Stanlow, Ellesmere Port, UK</a:t>
            </a:r>
            <a:endParaRPr lang="en-GB" sz="14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pic>
        <p:nvPicPr>
          <p:cNvPr id="16" name="Picture 2" descr="Afbeeldingsresultaat voor oil tank icon">
            <a:extLst>
              <a:ext uri="{FF2B5EF4-FFF2-40B4-BE49-F238E27FC236}">
                <a16:creationId xmlns:a16="http://schemas.microsoft.com/office/drawing/2014/main" id="{455E5AD5-4B0E-4671-91B6-F7E2A0BD0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71" y="2552141"/>
            <a:ext cx="1572529" cy="157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Gerelateerde afbeelding">
            <a:extLst>
              <a:ext uri="{FF2B5EF4-FFF2-40B4-BE49-F238E27FC236}">
                <a16:creationId xmlns:a16="http://schemas.microsoft.com/office/drawing/2014/main" id="{E10BA397-E9DD-468F-8AFD-67DE660C65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34" b="26044"/>
          <a:stretch/>
        </p:blipFill>
        <p:spPr bwMode="auto">
          <a:xfrm>
            <a:off x="9725281" y="2041132"/>
            <a:ext cx="1329145" cy="54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cistern icon">
            <a:extLst>
              <a:ext uri="{FF2B5EF4-FFF2-40B4-BE49-F238E27FC236}">
                <a16:creationId xmlns:a16="http://schemas.microsoft.com/office/drawing/2014/main" id="{A5B396AF-9EAD-4F21-A652-DB7F462BB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281" y="4403076"/>
            <a:ext cx="1204679" cy="120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0">
            <a:extLst>
              <a:ext uri="{FF2B5EF4-FFF2-40B4-BE49-F238E27FC236}">
                <a16:creationId xmlns:a16="http://schemas.microsoft.com/office/drawing/2014/main" id="{1D8291DD-2D20-4FD1-A155-F2EB312ACB9D}"/>
              </a:ext>
            </a:extLst>
          </p:cNvPr>
          <p:cNvSpPr txBox="1"/>
          <p:nvPr/>
        </p:nvSpPr>
        <p:spPr>
          <a:xfrm>
            <a:off x="5106629" y="3906233"/>
            <a:ext cx="1926574" cy="523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>
                <a:solidFill>
                  <a:srgbClr val="333F50"/>
                </a:solidFill>
                <a:latin typeface="Calibri"/>
              </a:rPr>
              <a:t>AOT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333F50"/>
                </a:solidFill>
                <a:uFillTx/>
                <a:latin typeface="Calibri"/>
              </a:rPr>
              <a:t>(Tank Storage)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9F458E2-598D-43B1-B30E-3AAE88F63F99}"/>
              </a:ext>
            </a:extLst>
          </p:cNvPr>
          <p:cNvCxnSpPr>
            <a:cxnSpLocks/>
          </p:cNvCxnSpPr>
          <p:nvPr/>
        </p:nvCxnSpPr>
        <p:spPr>
          <a:xfrm>
            <a:off x="2717293" y="2376126"/>
            <a:ext cx="2389336" cy="819581"/>
          </a:xfrm>
          <a:prstGeom prst="straightConnector1">
            <a:avLst/>
          </a:prstGeom>
          <a:ln w="47625">
            <a:solidFill>
              <a:srgbClr val="333F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B0EA2C-413E-4456-8B9D-FF46FBF9B6D0}"/>
              </a:ext>
            </a:extLst>
          </p:cNvPr>
          <p:cNvCxnSpPr>
            <a:cxnSpLocks/>
          </p:cNvCxnSpPr>
          <p:nvPr/>
        </p:nvCxnSpPr>
        <p:spPr>
          <a:xfrm flipV="1">
            <a:off x="7133546" y="2552141"/>
            <a:ext cx="2408748" cy="681621"/>
          </a:xfrm>
          <a:prstGeom prst="straightConnector1">
            <a:avLst/>
          </a:prstGeom>
          <a:ln w="47625">
            <a:solidFill>
              <a:srgbClr val="333F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44DA600-FB08-4846-85D5-2C3E6B66A3D3}"/>
              </a:ext>
            </a:extLst>
          </p:cNvPr>
          <p:cNvCxnSpPr>
            <a:cxnSpLocks/>
          </p:cNvCxnSpPr>
          <p:nvPr/>
        </p:nvCxnSpPr>
        <p:spPr>
          <a:xfrm>
            <a:off x="7133546" y="3754188"/>
            <a:ext cx="2302554" cy="1074973"/>
          </a:xfrm>
          <a:prstGeom prst="straightConnector1">
            <a:avLst/>
          </a:prstGeom>
          <a:ln w="47625">
            <a:solidFill>
              <a:srgbClr val="333F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BBD4B2CF-A982-4CEF-882C-32A0B53C4FDC}"/>
              </a:ext>
            </a:extLst>
          </p:cNvPr>
          <p:cNvSpPr txBox="1"/>
          <p:nvPr/>
        </p:nvSpPr>
        <p:spPr>
          <a:xfrm>
            <a:off x="9604525" y="2584066"/>
            <a:ext cx="1446190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>
                <a:solidFill>
                  <a:srgbClr val="333F50"/>
                </a:solidFill>
                <a:latin typeface="Calibri"/>
              </a:rPr>
              <a:t>Bulk sales</a:t>
            </a:r>
            <a:endParaRPr lang="en-GB" sz="14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6ADF5A22-6176-41CE-8B25-4A69555A5D32}"/>
              </a:ext>
            </a:extLst>
          </p:cNvPr>
          <p:cNvSpPr txBox="1"/>
          <p:nvPr/>
        </p:nvSpPr>
        <p:spPr>
          <a:xfrm>
            <a:off x="9265064" y="5317367"/>
            <a:ext cx="2125111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>
                <a:solidFill>
                  <a:srgbClr val="333F50"/>
                </a:solidFill>
                <a:latin typeface="Calibri"/>
              </a:rPr>
              <a:t>Truck sales</a:t>
            </a:r>
            <a:endParaRPr lang="en-GB" sz="14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862C2F-710C-4B55-8BAC-4D67737439C6}"/>
              </a:ext>
            </a:extLst>
          </p:cNvPr>
          <p:cNvCxnSpPr>
            <a:cxnSpLocks/>
          </p:cNvCxnSpPr>
          <p:nvPr/>
        </p:nvCxnSpPr>
        <p:spPr>
          <a:xfrm flipH="1" flipV="1">
            <a:off x="2655389" y="2525312"/>
            <a:ext cx="2346856" cy="793118"/>
          </a:xfrm>
          <a:prstGeom prst="straightConnector1">
            <a:avLst/>
          </a:prstGeom>
          <a:ln w="47625">
            <a:solidFill>
              <a:srgbClr val="333F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Afbeeldingsresultaat voor pig ICON">
            <a:extLst>
              <a:ext uri="{FF2B5EF4-FFF2-40B4-BE49-F238E27FC236}">
                <a16:creationId xmlns:a16="http://schemas.microsoft.com/office/drawing/2014/main" id="{3B70FF79-9C9E-4D78-80CC-29BB37073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539" y="5764520"/>
            <a:ext cx="415298" cy="41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7">
            <a:extLst>
              <a:ext uri="{FF2B5EF4-FFF2-40B4-BE49-F238E27FC236}">
                <a16:creationId xmlns:a16="http://schemas.microsoft.com/office/drawing/2014/main" id="{E6C34FBA-A428-483E-AC01-7FB611086D32}"/>
              </a:ext>
            </a:extLst>
          </p:cNvPr>
          <p:cNvSpPr txBox="1"/>
          <p:nvPr/>
        </p:nvSpPr>
        <p:spPr>
          <a:xfrm>
            <a:off x="4624182" y="5516569"/>
            <a:ext cx="2687296" cy="2462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i="0" u="none" strike="noStrike" kern="1200" cap="none" spc="0" baseline="0" dirty="0">
                <a:solidFill>
                  <a:srgbClr val="333F50"/>
                </a:solidFill>
                <a:uFillTx/>
                <a:latin typeface="Calibri"/>
              </a:rPr>
              <a:t>M</a:t>
            </a:r>
            <a:r>
              <a:rPr lang="en-GB" sz="1000" i="0" u="none" strike="noStrike" kern="1200" cap="none" spc="0" baseline="0" dirty="0" err="1">
                <a:solidFill>
                  <a:srgbClr val="333F50"/>
                </a:solidFill>
                <a:uFillTx/>
                <a:latin typeface="Calibri"/>
              </a:rPr>
              <a:t>ixed</a:t>
            </a:r>
            <a:r>
              <a:rPr lang="en-GB" sz="1000" i="0" u="none" strike="noStrike" kern="1200" cap="none" spc="0" baseline="0" dirty="0">
                <a:solidFill>
                  <a:srgbClr val="333F50"/>
                </a:solidFill>
                <a:uFillTx/>
                <a:latin typeface="Calibri"/>
              </a:rPr>
              <a:t> Feedstock</a:t>
            </a:r>
          </a:p>
        </p:txBody>
      </p:sp>
      <p:pic>
        <p:nvPicPr>
          <p:cNvPr id="46" name="Picture 10" descr="Afbeeldingsresultaat voor frying icon">
            <a:extLst>
              <a:ext uri="{FF2B5EF4-FFF2-40B4-BE49-F238E27FC236}">
                <a16:creationId xmlns:a16="http://schemas.microsoft.com/office/drawing/2014/main" id="{39DA8201-0A98-49BB-8AB0-860577045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965" y="5866224"/>
            <a:ext cx="283831" cy="18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Afbeeldingsresultaat voor drop icon">
            <a:extLst>
              <a:ext uri="{FF2B5EF4-FFF2-40B4-BE49-F238E27FC236}">
                <a16:creationId xmlns:a16="http://schemas.microsoft.com/office/drawing/2014/main" id="{7A14BEA1-DDC9-48F8-9394-BD288AFA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294" y="5800927"/>
            <a:ext cx="240010" cy="24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0" descr="Afbeeldingsresultaat voor palm oil ICON">
            <a:extLst>
              <a:ext uri="{FF2B5EF4-FFF2-40B4-BE49-F238E27FC236}">
                <a16:creationId xmlns:a16="http://schemas.microsoft.com/office/drawing/2014/main" id="{8B83E58E-4D66-4D53-9EC3-3C9B8D452E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38" t="14995" r="15264" b="22596"/>
          <a:stretch/>
        </p:blipFill>
        <p:spPr bwMode="auto">
          <a:xfrm>
            <a:off x="7101860" y="5753925"/>
            <a:ext cx="376039" cy="36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2" descr="Afbeeldingsresultaat voor sludge ICON">
            <a:extLst>
              <a:ext uri="{FF2B5EF4-FFF2-40B4-BE49-F238E27FC236}">
                <a16:creationId xmlns:a16="http://schemas.microsoft.com/office/drawing/2014/main" id="{C42D9FD6-54D4-4F2F-9015-9515E707A6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8" r="20009" b="8705"/>
          <a:stretch/>
        </p:blipFill>
        <p:spPr bwMode="auto">
          <a:xfrm>
            <a:off x="4910239" y="5769217"/>
            <a:ext cx="341339" cy="57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Afbeeldingsresultaat voor biofuel icon">
            <a:extLst>
              <a:ext uri="{FF2B5EF4-FFF2-40B4-BE49-F238E27FC236}">
                <a16:creationId xmlns:a16="http://schemas.microsoft.com/office/drawing/2014/main" id="{CEBD0C8C-DC1C-451F-AF65-6C12D9C76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271" y="5741111"/>
            <a:ext cx="408584" cy="40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8" descr="Gerelateerde afbeelding">
            <a:extLst>
              <a:ext uri="{FF2B5EF4-FFF2-40B4-BE49-F238E27FC236}">
                <a16:creationId xmlns:a16="http://schemas.microsoft.com/office/drawing/2014/main" id="{744EC832-4E32-4FE5-AECB-97E262D46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326" y="966508"/>
            <a:ext cx="756033" cy="75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8" descr="Gerelateerde afbeelding">
            <a:extLst>
              <a:ext uri="{FF2B5EF4-FFF2-40B4-BE49-F238E27FC236}">
                <a16:creationId xmlns:a16="http://schemas.microsoft.com/office/drawing/2014/main" id="{06D4B44B-B80B-407C-A7C1-C4E8A7B0C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12" y="4167843"/>
            <a:ext cx="756033" cy="75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10">
            <a:extLst>
              <a:ext uri="{FF2B5EF4-FFF2-40B4-BE49-F238E27FC236}">
                <a16:creationId xmlns:a16="http://schemas.microsoft.com/office/drawing/2014/main" id="{F083098C-0F5A-4056-9F7F-69EB396F6140}"/>
              </a:ext>
            </a:extLst>
          </p:cNvPr>
          <p:cNvSpPr txBox="1"/>
          <p:nvPr/>
        </p:nvSpPr>
        <p:spPr>
          <a:xfrm>
            <a:off x="1263397" y="1747788"/>
            <a:ext cx="1683862" cy="2462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dirty="0">
                <a:solidFill>
                  <a:srgbClr val="333F50"/>
                </a:solidFill>
                <a:latin typeface="Calibri"/>
              </a:rPr>
              <a:t>Pre-treatment</a:t>
            </a:r>
            <a:endParaRPr lang="en-GB" sz="10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sp>
        <p:nvSpPr>
          <p:cNvPr id="60" name="TextBox 10">
            <a:extLst>
              <a:ext uri="{FF2B5EF4-FFF2-40B4-BE49-F238E27FC236}">
                <a16:creationId xmlns:a16="http://schemas.microsoft.com/office/drawing/2014/main" id="{9873A33C-E7D9-4910-9D5B-01B50705B8AC}"/>
              </a:ext>
            </a:extLst>
          </p:cNvPr>
          <p:cNvSpPr txBox="1"/>
          <p:nvPr/>
        </p:nvSpPr>
        <p:spPr>
          <a:xfrm>
            <a:off x="1252411" y="4927554"/>
            <a:ext cx="1683862" cy="2462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dirty="0">
                <a:solidFill>
                  <a:srgbClr val="333F50"/>
                </a:solidFill>
                <a:latin typeface="Calibri"/>
              </a:rPr>
              <a:t>Pre-treatment</a:t>
            </a:r>
            <a:endParaRPr lang="en-GB" sz="10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sp>
        <p:nvSpPr>
          <p:cNvPr id="61" name="TextBox 10">
            <a:extLst>
              <a:ext uri="{FF2B5EF4-FFF2-40B4-BE49-F238E27FC236}">
                <a16:creationId xmlns:a16="http://schemas.microsoft.com/office/drawing/2014/main" id="{4B7E3180-FBA7-4E13-9DBA-2B3584B2B061}"/>
              </a:ext>
            </a:extLst>
          </p:cNvPr>
          <p:cNvSpPr txBox="1"/>
          <p:nvPr/>
        </p:nvSpPr>
        <p:spPr>
          <a:xfrm>
            <a:off x="231741" y="4940602"/>
            <a:ext cx="1683862" cy="2462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dirty="0">
                <a:solidFill>
                  <a:srgbClr val="333F50"/>
                </a:solidFill>
                <a:latin typeface="Calibri"/>
              </a:rPr>
              <a:t>Production</a:t>
            </a:r>
            <a:endParaRPr lang="en-GB" sz="10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sp>
        <p:nvSpPr>
          <p:cNvPr id="62" name="TextBox 10">
            <a:extLst>
              <a:ext uri="{FF2B5EF4-FFF2-40B4-BE49-F238E27FC236}">
                <a16:creationId xmlns:a16="http://schemas.microsoft.com/office/drawing/2014/main" id="{A08D54BE-6921-4DDD-9A6A-ACDA4F8ED348}"/>
              </a:ext>
            </a:extLst>
          </p:cNvPr>
          <p:cNvSpPr txBox="1"/>
          <p:nvPr/>
        </p:nvSpPr>
        <p:spPr>
          <a:xfrm>
            <a:off x="349053" y="1753901"/>
            <a:ext cx="1683862" cy="2462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dirty="0">
                <a:solidFill>
                  <a:srgbClr val="333F50"/>
                </a:solidFill>
                <a:latin typeface="Calibri"/>
              </a:rPr>
              <a:t>Production</a:t>
            </a:r>
            <a:endParaRPr lang="en-GB" sz="1000" b="0" i="0" u="none" strike="noStrike" kern="1200" cap="none" spc="0" baseline="0" dirty="0">
              <a:solidFill>
                <a:srgbClr val="333F50"/>
              </a:solidFill>
              <a:uFillTx/>
              <a:latin typeface="Calibri"/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6AA5933-7D43-4837-B962-DA9D25CFF7D8}"/>
              </a:ext>
            </a:extLst>
          </p:cNvPr>
          <p:cNvCxnSpPr>
            <a:cxnSpLocks/>
          </p:cNvCxnSpPr>
          <p:nvPr/>
        </p:nvCxnSpPr>
        <p:spPr>
          <a:xfrm flipV="1">
            <a:off x="5928381" y="4487310"/>
            <a:ext cx="0" cy="906584"/>
          </a:xfrm>
          <a:prstGeom prst="straightConnector1">
            <a:avLst/>
          </a:prstGeom>
          <a:ln w="47625">
            <a:solidFill>
              <a:srgbClr val="333F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F4DC421-2836-4D50-8781-1FDD00E42BDC}"/>
              </a:ext>
            </a:extLst>
          </p:cNvPr>
          <p:cNvCxnSpPr>
            <a:cxnSpLocks/>
          </p:cNvCxnSpPr>
          <p:nvPr/>
        </p:nvCxnSpPr>
        <p:spPr>
          <a:xfrm flipH="1" flipV="1">
            <a:off x="2715419" y="5299480"/>
            <a:ext cx="1935409" cy="665943"/>
          </a:xfrm>
          <a:prstGeom prst="straightConnector1">
            <a:avLst/>
          </a:prstGeom>
          <a:ln w="47625">
            <a:solidFill>
              <a:srgbClr val="333F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9D0E3B52-14EA-4BFD-9C15-69975582A05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61584" y="2103830"/>
            <a:ext cx="4199126" cy="4012939"/>
          </a:xfrm>
          <a:prstGeom prst="bentConnector3">
            <a:avLst>
              <a:gd name="adj1" fmla="val 226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BBFE211-98EA-47A3-A740-7AFDB6996713}"/>
              </a:ext>
            </a:extLst>
          </p:cNvPr>
          <p:cNvGrpSpPr/>
          <p:nvPr/>
        </p:nvGrpSpPr>
        <p:grpSpPr>
          <a:xfrm rot="18979263">
            <a:off x="2710268" y="3759063"/>
            <a:ext cx="2451240" cy="952698"/>
            <a:chOff x="2590612" y="4518990"/>
            <a:chExt cx="2451240" cy="952698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083747EF-D699-4F78-997C-DD76D122F2F5}"/>
                </a:ext>
              </a:extLst>
            </p:cNvPr>
            <p:cNvCxnSpPr>
              <a:cxnSpLocks/>
            </p:cNvCxnSpPr>
            <p:nvPr/>
          </p:nvCxnSpPr>
          <p:spPr>
            <a:xfrm>
              <a:off x="2652516" y="4518990"/>
              <a:ext cx="2389336" cy="819581"/>
            </a:xfrm>
            <a:prstGeom prst="straightConnector1">
              <a:avLst/>
            </a:prstGeom>
            <a:ln w="47625">
              <a:solidFill>
                <a:srgbClr val="333F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E2EBCAE-F0B9-402B-9A81-71E8175851A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90612" y="4668176"/>
              <a:ext cx="2340521" cy="803512"/>
            </a:xfrm>
            <a:prstGeom prst="straightConnector1">
              <a:avLst/>
            </a:prstGeom>
            <a:ln w="47625">
              <a:solidFill>
                <a:srgbClr val="333F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809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46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Katarzyna Golab</dc:creator>
  <cp:lastModifiedBy>Dickon Posnett</cp:lastModifiedBy>
  <cp:revision>158</cp:revision>
  <dcterms:created xsi:type="dcterms:W3CDTF">2019-04-11T13:28:00Z</dcterms:created>
  <dcterms:modified xsi:type="dcterms:W3CDTF">2021-01-03T23:52:48Z</dcterms:modified>
</cp:coreProperties>
</file>