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381" r:id="rId2"/>
  </p:sldIdLst>
  <p:sldSz cx="10693400" cy="7561263"/>
  <p:notesSz cx="6797675" cy="9872663"/>
  <p:custDataLst>
    <p:tags r:id="rId5"/>
  </p:custDataLst>
  <p:defaultTextStyle>
    <a:defPPr>
      <a:defRPr lang="en-US"/>
    </a:defPPr>
    <a:lvl1pPr marL="0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35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305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640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975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945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280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15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950" algn="l" defTabSz="104330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32">
          <p15:clr>
            <a:srgbClr val="A4A3A4"/>
          </p15:clr>
        </p15:guide>
        <p15:guide id="2" pos="284">
          <p15:clr>
            <a:srgbClr val="A4A3A4"/>
          </p15:clr>
        </p15:guide>
        <p15:guide id="3" pos="6452">
          <p15:clr>
            <a:srgbClr val="A4A3A4"/>
          </p15:clr>
        </p15:guide>
        <p15:guide id="4" pos="828">
          <p15:clr>
            <a:srgbClr val="A4A3A4"/>
          </p15:clr>
        </p15:guide>
        <p15:guide id="5" pos="6044">
          <p15:clr>
            <a:srgbClr val="A4A3A4"/>
          </p15:clr>
        </p15:guide>
        <p15:guide id="6" pos="3368">
          <p15:clr>
            <a:srgbClr val="A4A3A4"/>
          </p15:clr>
        </p15:guide>
        <p15:guide id="7" pos="3640">
          <p15:clr>
            <a:srgbClr val="A4A3A4"/>
          </p15:clr>
        </p15:guide>
        <p15:guide id="8" pos="3096">
          <p15:clr>
            <a:srgbClr val="A4A3A4"/>
          </p15:clr>
        </p15:guide>
        <p15:guide id="9" orient="horz" pos="930">
          <p15:clr>
            <a:srgbClr val="A4A3A4"/>
          </p15:clr>
        </p15:guide>
        <p15:guide id="10" pos="1644">
          <p15:clr>
            <a:srgbClr val="A4A3A4"/>
          </p15:clr>
        </p15:guide>
        <p15:guide id="11" pos="1735">
          <p15:clr>
            <a:srgbClr val="A4A3A4"/>
          </p15:clr>
        </p15:guide>
        <p15:guide id="12" orient="horz" pos="27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stair Jamieson" initials="AJ" lastIdx="1" clrIdx="0"/>
  <p:cmAuthor id="2" name="Soban Memon" initials="SM" lastIdx="10" clrIdx="1"/>
  <p:cmAuthor id="3" name="Flack, Melania" initials="FM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CEC"/>
    <a:srgbClr val="F5842D"/>
    <a:srgbClr val="F8A968"/>
    <a:srgbClr val="9ACA5A"/>
    <a:srgbClr val="ABAAAD"/>
    <a:srgbClr val="EEECD2"/>
    <a:srgbClr val="D0F4FC"/>
    <a:srgbClr val="070B5D"/>
    <a:srgbClr val="22323C"/>
    <a:srgbClr val="34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75" autoAdjust="0"/>
    <p:restoredTop sz="96374" autoAdjust="0"/>
  </p:normalViewPr>
  <p:slideViewPr>
    <p:cSldViewPr>
      <p:cViewPr varScale="1">
        <p:scale>
          <a:sx n="104" d="100"/>
          <a:sy n="104" d="100"/>
        </p:scale>
        <p:origin x="1116" y="96"/>
      </p:cViewPr>
      <p:guideLst>
        <p:guide orient="horz" pos="4332"/>
        <p:guide pos="284"/>
        <p:guide pos="6452"/>
        <p:guide pos="828"/>
        <p:guide pos="6044"/>
        <p:guide pos="3368"/>
        <p:guide pos="3640"/>
        <p:guide pos="3096"/>
        <p:guide orient="horz" pos="930"/>
        <p:guide pos="1644"/>
        <p:guide pos="1735"/>
        <p:guide orient="horz" pos="2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4014" y="108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3" y="19"/>
            <a:ext cx="2945659" cy="282417"/>
          </a:xfrm>
          <a:prstGeom prst="rect">
            <a:avLst/>
          </a:prstGeom>
        </p:spPr>
        <p:txBody>
          <a:bodyPr vert="horz" lIns="93470" tIns="46738" rIns="93470" bIns="46738" rtlCol="0"/>
          <a:lstStyle>
            <a:lvl1pPr algn="l">
              <a:defRPr sz="1300"/>
            </a:lvl1pPr>
          </a:lstStyle>
          <a:p>
            <a:endParaRPr lang="en-GB" sz="1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125" y="19"/>
            <a:ext cx="2945659" cy="282417"/>
          </a:xfrm>
          <a:prstGeom prst="rect">
            <a:avLst/>
          </a:prstGeom>
        </p:spPr>
        <p:txBody>
          <a:bodyPr vert="horz" lIns="93470" tIns="46738" rIns="93470" bIns="46738" rtlCol="0"/>
          <a:lstStyle>
            <a:lvl1pPr algn="r">
              <a:defRPr sz="1300"/>
            </a:lvl1pPr>
          </a:lstStyle>
          <a:p>
            <a:fld id="{A0B64AFF-DB5A-4C44-A7F1-A23BF523A3FA}" type="datetime4">
              <a:rPr lang="en-GB" sz="1000"/>
              <a:t>16 February 2021</a:t>
            </a:fld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3" y="9585686"/>
            <a:ext cx="2945659" cy="282417"/>
          </a:xfrm>
          <a:prstGeom prst="rect">
            <a:avLst/>
          </a:prstGeom>
        </p:spPr>
        <p:txBody>
          <a:bodyPr vert="horz" lIns="93470" tIns="46738" rIns="93470" bIns="46738" rtlCol="0" anchor="b"/>
          <a:lstStyle>
            <a:lvl1pPr algn="l">
              <a:defRPr sz="1300"/>
            </a:lvl1pPr>
          </a:lstStyle>
          <a:p>
            <a:r>
              <a:rPr lang="en-GB" sz="1000" dirty="0"/>
              <a:t>[Document title]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125" y="9585686"/>
            <a:ext cx="2945659" cy="282417"/>
          </a:xfrm>
          <a:prstGeom prst="rect">
            <a:avLst/>
          </a:prstGeom>
        </p:spPr>
        <p:txBody>
          <a:bodyPr vert="horz" lIns="93470" tIns="46738" rIns="93470" bIns="46738" rtlCol="0" anchor="b"/>
          <a:lstStyle>
            <a:lvl1pPr algn="r">
              <a:defRPr sz="1300"/>
            </a:lvl1pPr>
          </a:lstStyle>
          <a:p>
            <a:fld id="{165416A9-49FE-45DD-9EE8-08F3990D5249}" type="slidenum">
              <a:rPr lang="en-GB" sz="1000"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4337660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13" y="17"/>
            <a:ext cx="2945659" cy="285738"/>
          </a:xfrm>
          <a:prstGeom prst="rect">
            <a:avLst/>
          </a:prstGeom>
        </p:spPr>
        <p:txBody>
          <a:bodyPr vert="horz" lIns="93470" tIns="46738" rIns="93470" bIns="46738" rtlCol="0"/>
          <a:lstStyle>
            <a:lvl1pPr algn="l">
              <a:defRPr sz="10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gray">
          <a:xfrm>
            <a:off x="3850453" y="17"/>
            <a:ext cx="2945659" cy="285738"/>
          </a:xfrm>
          <a:prstGeom prst="rect">
            <a:avLst/>
          </a:prstGeom>
        </p:spPr>
        <p:txBody>
          <a:bodyPr vert="horz" lIns="93470" tIns="46738" rIns="93470" bIns="46738" rtlCol="0"/>
          <a:lstStyle>
            <a:lvl1pPr algn="r">
              <a:defRPr sz="1000"/>
            </a:lvl1pPr>
          </a:lstStyle>
          <a:p>
            <a:fld id="{6A229C3C-002F-48C7-9DB0-FFFBFE0D84FD}" type="datetime4">
              <a:rPr lang="en-GB" smtClean="0"/>
              <a:t>16 February 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774700" y="736600"/>
            <a:ext cx="5248275" cy="3711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70" tIns="46738" rIns="93470" bIns="467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79771" y="4689529"/>
            <a:ext cx="5438140" cy="444269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gray">
          <a:xfrm>
            <a:off x="13" y="9590269"/>
            <a:ext cx="2945659" cy="280704"/>
          </a:xfrm>
          <a:prstGeom prst="rect">
            <a:avLst/>
          </a:prstGeom>
        </p:spPr>
        <p:txBody>
          <a:bodyPr vert="horz" lIns="93470" tIns="46738" rIns="93470" bIns="46738" rtlCol="0" anchor="b"/>
          <a:lstStyle>
            <a:lvl1pPr algn="l">
              <a:defRPr sz="1000"/>
            </a:lvl1pPr>
          </a:lstStyle>
          <a:p>
            <a:r>
              <a:rPr lang="en-GB" dirty="0"/>
              <a:t>[Document title]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gray">
          <a:xfrm>
            <a:off x="3850453" y="9590269"/>
            <a:ext cx="2945659" cy="280704"/>
          </a:xfrm>
          <a:prstGeom prst="rect">
            <a:avLst/>
          </a:prstGeom>
        </p:spPr>
        <p:txBody>
          <a:bodyPr vert="horz" lIns="93470" tIns="46738" rIns="93470" bIns="46738" rtlCol="0" anchor="b"/>
          <a:lstStyle>
            <a:lvl1pPr algn="r">
              <a:defRPr sz="1000"/>
            </a:lvl1pPr>
          </a:lstStyle>
          <a:p>
            <a:fld id="{A29460E4-3001-4D40-AA55-2B96D306E94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854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305" rtl="0" eaLnBrk="1" latinLnBrk="0" hangingPunct="1">
      <a:spcAft>
        <a:spcPts val="500"/>
      </a:spcAft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0" indent="0" algn="l" defTabSz="1043305" rtl="0" eaLnBrk="1" latinLnBrk="0" hangingPunct="1">
      <a:spcAft>
        <a:spcPts val="500"/>
      </a:spcAft>
      <a:defRPr lang="en-US" sz="1200" b="1" kern="1200" dirty="0" smtClean="0">
        <a:solidFill>
          <a:schemeClr val="accent1"/>
        </a:solidFill>
        <a:latin typeface="+mn-lt"/>
        <a:ea typeface="+mn-ea"/>
        <a:cs typeface="+mn-cs"/>
      </a:defRPr>
    </a:lvl2pPr>
    <a:lvl3pPr marL="179705" indent="-179705" algn="l" defTabSz="1043305" rtl="0" eaLnBrk="1" latinLnBrk="0" hangingPunct="1">
      <a:spcAft>
        <a:spcPts val="500"/>
      </a:spcAft>
      <a:buSzPct val="75000"/>
      <a:buFont typeface="Arial" panose="020B0604020202020204" pitchFamily="34" charset="0"/>
      <a:buChar char="►"/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357505" indent="-176530" algn="l" defTabSz="1043305" rtl="0" eaLnBrk="1" latinLnBrk="0" hangingPunct="1">
      <a:spcAft>
        <a:spcPts val="500"/>
      </a:spcAft>
      <a:buSzPct val="75000"/>
      <a:buFont typeface="Arial" panose="020B0604020202020204" pitchFamily="34" charset="0"/>
      <a:buChar char="►"/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541655" indent="-180975" algn="l" defTabSz="1043305" rtl="0" eaLnBrk="1" latinLnBrk="0" hangingPunct="1">
      <a:spcAft>
        <a:spcPts val="500"/>
      </a:spcAft>
      <a:buSzPct val="75000"/>
      <a:buFont typeface="Arial" panose="020B0604020202020204" pitchFamily="34" charset="0"/>
      <a:buChar char="►"/>
      <a:defRPr lang="en-GB" sz="1000" kern="1200" dirty="0">
        <a:solidFill>
          <a:schemeClr val="tx1"/>
        </a:solidFill>
        <a:latin typeface="+mn-lt"/>
        <a:ea typeface="+mn-ea"/>
        <a:cs typeface="+mn-cs"/>
      </a:defRPr>
    </a:lvl5pPr>
    <a:lvl6pPr marL="2607945" algn="l" defTabSz="104330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280" algn="l" defTabSz="104330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15" algn="l" defTabSz="104330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950" algn="l" defTabSz="104330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n.wikipedia.org/wiki/British_Steel_Limited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britishsteel.co.uk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google.co.uk/url?sa=i&amp;rct=j&amp;q=&amp;esrc=s&amp;source=images&amp;cd=&amp;cad=rja&amp;uact=8&amp;ved=2ahUKEwijrfGImaLiAhVNbVAKHYn7D5IQjRx6BAgBEAU&amp;url=/url?sa%3Di%26rct%3Dj%26q%3D%26esrc%3Ds%26source%3Dimages%26cd%3D%26ved%3D%26url%3Dhttps://www.telegraph.co.uk/business/2019/05/14/british-steel-seeks-government-loan-avert-collapse/%26psig%3DAOvVaw1c3bitLH8z030fxxPEYLdN%26ust%3D1558169448468074&amp;psig=AOvVaw1c3bitLH8z030fxxPEYLdN&amp;ust=1558169448468074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Steel_Limited" TargetMode="Externa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ChangeAspect="1"/>
          </p:cNvSpPr>
          <p:nvPr userDrawn="1"/>
        </p:nvSpPr>
        <p:spPr bwMode="gray">
          <a:xfrm>
            <a:off x="591233" y="783304"/>
            <a:ext cx="4640642" cy="4251321"/>
          </a:xfrm>
          <a:custGeom>
            <a:avLst/>
            <a:gdLst>
              <a:gd name="connsiteX0" fmla="*/ 0 w 10031"/>
              <a:gd name="connsiteY0" fmla="*/ 0 h 14589"/>
              <a:gd name="connsiteX1" fmla="*/ 31 w 10031"/>
              <a:gd name="connsiteY1" fmla="*/ 14589 h 14589"/>
              <a:gd name="connsiteX2" fmla="*/ 10031 w 10031"/>
              <a:gd name="connsiteY2" fmla="*/ 11790 h 14589"/>
              <a:gd name="connsiteX3" fmla="*/ 10031 w 10031"/>
              <a:gd name="connsiteY3" fmla="*/ 4589 h 14589"/>
              <a:gd name="connsiteX4" fmla="*/ 0 w 10031"/>
              <a:gd name="connsiteY4" fmla="*/ 0 h 14589"/>
              <a:gd name="connsiteX0-1" fmla="*/ 0 w 10031"/>
              <a:gd name="connsiteY0-2" fmla="*/ 0 h 14589"/>
              <a:gd name="connsiteX1-3" fmla="*/ 31 w 10031"/>
              <a:gd name="connsiteY1-4" fmla="*/ 14589 h 14589"/>
              <a:gd name="connsiteX2-5" fmla="*/ 10031 w 10031"/>
              <a:gd name="connsiteY2-6" fmla="*/ 11790 h 14589"/>
              <a:gd name="connsiteX3-7" fmla="*/ 10031 w 10031"/>
              <a:gd name="connsiteY3-8" fmla="*/ 0 h 14589"/>
              <a:gd name="connsiteX4-9" fmla="*/ 0 w 10031"/>
              <a:gd name="connsiteY4-10" fmla="*/ 0 h 14589"/>
              <a:gd name="connsiteX0-11" fmla="*/ 2 w 10033"/>
              <a:gd name="connsiteY0-12" fmla="*/ 0 h 14589"/>
              <a:gd name="connsiteX1-13" fmla="*/ 2 w 10033"/>
              <a:gd name="connsiteY1-14" fmla="*/ 14589 h 14589"/>
              <a:gd name="connsiteX2-15" fmla="*/ 10033 w 10033"/>
              <a:gd name="connsiteY2-16" fmla="*/ 11790 h 14589"/>
              <a:gd name="connsiteX3-17" fmla="*/ 10033 w 10033"/>
              <a:gd name="connsiteY3-18" fmla="*/ 0 h 14589"/>
              <a:gd name="connsiteX4-19" fmla="*/ 2 w 10033"/>
              <a:gd name="connsiteY4-20" fmla="*/ 0 h 14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33" h="14589">
                <a:moveTo>
                  <a:pt x="2" y="0"/>
                </a:moveTo>
                <a:cubicBezTo>
                  <a:pt x="12" y="4863"/>
                  <a:pt x="-8" y="9726"/>
                  <a:pt x="2" y="14589"/>
                </a:cubicBezTo>
                <a:lnTo>
                  <a:pt x="10033" y="11790"/>
                </a:lnTo>
                <a:lnTo>
                  <a:pt x="10033" y="0"/>
                </a:lnTo>
                <a:lnTo>
                  <a:pt x="2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GB" sz="21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882204" y="1278002"/>
            <a:ext cx="3924000" cy="280121"/>
          </a:xfrm>
        </p:spPr>
        <p:txBody>
          <a:bodyPr wrap="none" anchor="ctr" anchorCtr="0"/>
          <a:lstStyle>
            <a:lvl1pPr>
              <a:defRPr lang="en-US" sz="1400" b="1" kern="1200" dirty="0" smtClean="0">
                <a:solidFill>
                  <a:srgbClr val="40404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#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82204" y="1581150"/>
            <a:ext cx="3924000" cy="78105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lang="en-GB" sz="3000" b="1" kern="1200" dirty="0" smtClean="0">
                <a:solidFill>
                  <a:srgbClr val="40404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Section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-16232" y="5508823"/>
            <a:ext cx="10709632" cy="2071923"/>
          </a:xfrm>
          <a:prstGeom prst="rect">
            <a:avLst/>
          </a:prstGeom>
          <a:gradFill>
            <a:gsLst>
              <a:gs pos="100000">
                <a:schemeClr val="accent1">
                  <a:alpha val="81000"/>
                </a:schemeClr>
              </a:gs>
              <a:gs pos="58000">
                <a:schemeClr val="accent1">
                  <a:alpha val="62000"/>
                </a:schemeClr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04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597376" y="4593367"/>
            <a:ext cx="610146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02869" y="2150796"/>
            <a:ext cx="5805401" cy="2479649"/>
          </a:xfrm>
          <a:prstGeom prst="rect">
            <a:avLst/>
          </a:prstGeom>
        </p:spPr>
      </p:pic>
      <p:sp>
        <p:nvSpPr>
          <p:cNvPr id="9" name="Right Triangle 8"/>
          <p:cNvSpPr/>
          <p:nvPr userDrawn="1"/>
        </p:nvSpPr>
        <p:spPr>
          <a:xfrm flipV="1">
            <a:off x="4822277" y="2145501"/>
            <a:ext cx="2000772" cy="2568549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-36805" y="2148190"/>
            <a:ext cx="4914652" cy="244517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Triangle 5"/>
          <p:cNvSpPr/>
          <p:nvPr userDrawn="1"/>
        </p:nvSpPr>
        <p:spPr>
          <a:xfrm rot="5400000">
            <a:off x="4504404" y="4689028"/>
            <a:ext cx="528790" cy="342846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0" name="Picture 2" descr="image00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49" b="9405"/>
          <a:stretch>
            <a:fillRect/>
          </a:stretch>
        </p:blipFill>
        <p:spPr bwMode="auto">
          <a:xfrm>
            <a:off x="4870570" y="2148189"/>
            <a:ext cx="5822830" cy="24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4770635" y="4625296"/>
            <a:ext cx="5919417" cy="313931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568546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595900" y="4730086"/>
            <a:ext cx="523487" cy="313908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7710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6619" y="2148189"/>
            <a:ext cx="6066780" cy="2506034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626619" y="4625297"/>
            <a:ext cx="6063433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721" y="4654917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/>
          <a:srcRect r="37879"/>
          <a:stretch>
            <a:fillRect/>
          </a:stretch>
        </p:blipFill>
        <p:spPr>
          <a:xfrm>
            <a:off x="4050556" y="2161124"/>
            <a:ext cx="6642844" cy="2477108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06209" y="2144172"/>
            <a:ext cx="6183844" cy="248112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8588" y="2161123"/>
            <a:ext cx="6354811" cy="246417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6996" y="2125415"/>
            <a:ext cx="5793058" cy="250972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30008" y="2148189"/>
            <a:ext cx="5760045" cy="2464173"/>
          </a:xfrm>
          <a:prstGeom prst="rect">
            <a:avLst/>
          </a:prstGeom>
          <a:solidFill>
            <a:srgbClr val="000000"/>
          </a:solidFill>
          <a:ln w="9525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55697" y="2141720"/>
            <a:ext cx="3312368" cy="24771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0" y="972319"/>
            <a:ext cx="10693400" cy="93609"/>
          </a:xfrm>
          <a:prstGeom prst="rect">
            <a:avLst/>
          </a:prstGeom>
          <a:solidFill>
            <a:srgbClr val="22323C"/>
          </a:solidFill>
          <a:ln>
            <a:solidFill>
              <a:srgbClr val="22323C"/>
            </a:solidFill>
          </a:ln>
        </p:spPr>
        <p:txBody>
          <a:bodyPr wrap="square" rtlCol="0">
            <a:noAutofit/>
          </a:bodyPr>
          <a:lstStyle/>
          <a:p>
            <a:endParaRPr lang="en-GB" sz="2315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-16232" y="6516935"/>
            <a:ext cx="10709632" cy="1063811"/>
          </a:xfrm>
          <a:prstGeom prst="rect">
            <a:avLst/>
          </a:prstGeom>
          <a:gradFill>
            <a:gsLst>
              <a:gs pos="100000">
                <a:schemeClr val="accent1">
                  <a:alpha val="81000"/>
                </a:schemeClr>
              </a:gs>
              <a:gs pos="58000">
                <a:schemeClr val="accent1">
                  <a:alpha val="62000"/>
                </a:schemeClr>
              </a:gs>
              <a:gs pos="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3" name="Picture 11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90269" y="7019721"/>
            <a:ext cx="684212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372735" y="7109715"/>
            <a:ext cx="487758" cy="3010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7D34C15-E279-47F3-9A75-837D8635B6E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Right Triangle 2"/>
          <p:cNvSpPr/>
          <p:nvPr userDrawn="1"/>
        </p:nvSpPr>
        <p:spPr>
          <a:xfrm flipH="1">
            <a:off x="7074892" y="972319"/>
            <a:ext cx="144016" cy="93609"/>
          </a:xfrm>
          <a:prstGeom prst="rtTriangle">
            <a:avLst/>
          </a:prstGeom>
          <a:solidFill>
            <a:srgbClr val="F5842D"/>
          </a:solidFill>
          <a:ln w="9525" cmpd="sng">
            <a:solidFill>
              <a:srgbClr val="F58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218908" y="972319"/>
            <a:ext cx="3474492" cy="93609"/>
          </a:xfrm>
          <a:prstGeom prst="rect">
            <a:avLst/>
          </a:prstGeom>
          <a:solidFill>
            <a:srgbClr val="F5842D"/>
          </a:solidFill>
          <a:ln w="9525" cmpd="sng">
            <a:solidFill>
              <a:srgbClr val="F58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0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79" y="6690658"/>
            <a:ext cx="144016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0693399" cy="75612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8196" name="Picture 4" descr="Image result for british steel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96344" cy="167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 userDrawn="1"/>
        </p:nvSpPr>
        <p:spPr>
          <a:xfrm>
            <a:off x="0" y="2148189"/>
            <a:ext cx="10693400" cy="24738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772216" y="4618829"/>
            <a:ext cx="5921183" cy="31069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8198" name="Picture 6" descr="Image result for british steel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582" y="2148186"/>
            <a:ext cx="5713743" cy="247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Triangle 8"/>
          <p:cNvSpPr/>
          <p:nvPr userDrawn="1"/>
        </p:nvSpPr>
        <p:spPr>
          <a:xfrm flipV="1">
            <a:off x="4772216" y="2148189"/>
            <a:ext cx="2060309" cy="2781333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818308" y="4622065"/>
            <a:ext cx="2953907" cy="307457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11" name="Right Triangle 10"/>
          <p:cNvSpPr/>
          <p:nvPr userDrawn="1"/>
        </p:nvSpPr>
        <p:spPr>
          <a:xfrm rot="16200000">
            <a:off x="1567900" y="4679112"/>
            <a:ext cx="284796" cy="216024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034332" y="4612961"/>
            <a:ext cx="2371725" cy="247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54611" y="2144953"/>
            <a:ext cx="6157035" cy="2490505"/>
          </a:xfrm>
          <a:prstGeom prst="rect">
            <a:avLst/>
          </a:prstGeom>
        </p:spPr>
      </p:pic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41009" y="4685302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87269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018" y="2147996"/>
            <a:ext cx="6157035" cy="247749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14485" y="4616396"/>
            <a:ext cx="6157034" cy="348939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896111" y="2147995"/>
            <a:ext cx="1917873" cy="2450287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47770" y="4646895"/>
            <a:ext cx="523487" cy="410274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-53899" y="2147996"/>
            <a:ext cx="4968550" cy="2442292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7896" y="2148189"/>
            <a:ext cx="6097117" cy="257865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62940" y="4631764"/>
            <a:ext cx="6157034" cy="313930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56365" y="4675141"/>
            <a:ext cx="523487" cy="423799"/>
          </a:xfrm>
          <a:prstGeom prst="rtTriangle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77108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r="24516"/>
          <a:stretch>
            <a:fillRect/>
          </a:stretch>
        </p:blipFill>
        <p:spPr>
          <a:xfrm>
            <a:off x="4948221" y="2148189"/>
            <a:ext cx="5745179" cy="246417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25297"/>
            <a:ext cx="615703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30477" y="4686925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77108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/>
          <a:srcRect t="6511"/>
          <a:stretch>
            <a:fillRect/>
          </a:stretch>
        </p:blipFill>
        <p:spPr>
          <a:xfrm>
            <a:off x="4911305" y="2148189"/>
            <a:ext cx="5778748" cy="249004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33019" y="4638231"/>
            <a:ext cx="6157034" cy="300995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77108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44356" y="4675141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77108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1135" y="2148188"/>
            <a:ext cx="5962265" cy="246417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06209" y="4625297"/>
            <a:ext cx="618384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64172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41009" y="4675141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3347" y="0"/>
            <a:ext cx="10693400" cy="6588943"/>
          </a:xfrm>
          <a:prstGeom prst="rect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46500" y="2148188"/>
            <a:ext cx="7146899" cy="247710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506209" y="4625297"/>
            <a:ext cx="6183844" cy="313930"/>
          </a:xfrm>
          <a:prstGeom prst="rect">
            <a:avLst/>
          </a:prstGeom>
          <a:solidFill>
            <a:srgbClr val="F58421"/>
          </a:solidFill>
          <a:ln w="9525" cmpd="sng">
            <a:solidFill>
              <a:srgbClr val="F58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9" name="Right Triangle 8"/>
          <p:cNvSpPr/>
          <p:nvPr userDrawn="1"/>
        </p:nvSpPr>
        <p:spPr>
          <a:xfrm flipV="1">
            <a:off x="4914652" y="2148189"/>
            <a:ext cx="1917873" cy="2464172"/>
          </a:xfrm>
          <a:prstGeom prst="rtTriangle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6" name="Right Triangle 5"/>
          <p:cNvSpPr/>
          <p:nvPr userDrawn="1"/>
        </p:nvSpPr>
        <p:spPr>
          <a:xfrm rot="5400000">
            <a:off x="4441009" y="4675141"/>
            <a:ext cx="523487" cy="423799"/>
          </a:xfrm>
          <a:prstGeom prst="rtTriangle">
            <a:avLst/>
          </a:prstGeom>
          <a:solidFill>
            <a:srgbClr val="2A343E"/>
          </a:solidFill>
          <a:ln w="9525" cmpd="sng">
            <a:solidFill>
              <a:srgbClr val="2A34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148189"/>
            <a:ext cx="4914652" cy="2464173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GB" sz="1000" b="1" dirty="0"/>
          </a:p>
        </p:txBody>
      </p:sp>
      <p:pic>
        <p:nvPicPr>
          <p:cNvPr id="12" name="Picture 2" descr="Image result for british steel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0" y="6760551"/>
            <a:ext cx="1236730" cy="6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2"/>
            </p:custDataLst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2" name="think-cell Slide" r:id="rId24" imgW="12700" imgH="12700" progId="TCLayout.ActiveDocument.1">
                  <p:embed/>
                </p:oleObj>
              </mc:Choice>
              <mc:Fallback>
                <p:oleObj name="think-cell Slide" r:id="rId24" imgW="12700" imgH="12700" progId="TCLayout.ActiveDocument.1">
                  <p:embed/>
                  <p:pic>
                    <p:nvPicPr>
                      <p:cNvPr id="0" name="图片 7742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EYInterstate" panose="02000503020000020004"/>
              <a:ea typeface="+mj-ea"/>
              <a:cs typeface="+mj-cs"/>
              <a:sym typeface="EYInterstate" panose="02000503020000020004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94000" y="709613"/>
            <a:ext cx="9504363" cy="61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4001" y="1474787"/>
            <a:ext cx="9504362" cy="53292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3587751" y="7056087"/>
            <a:ext cx="5932487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9610725" y="7056087"/>
            <a:ext cx="488950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6513-F998-4254-9CEB-F507EE6F3742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l" defTabSz="1043305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404040"/>
          </a:solidFill>
          <a:latin typeface="+mj-lt"/>
          <a:ea typeface="+mj-ea"/>
          <a:cs typeface="+mj-cs"/>
        </a:defRPr>
      </a:lvl1pPr>
    </p:titleStyle>
    <p:bodyStyle>
      <a:lvl1pPr marL="0" indent="0" algn="l" defTabSz="1043305" rtl="0" eaLnBrk="1" latinLnBrk="0" hangingPunct="1">
        <a:spcBef>
          <a:spcPts val="0"/>
        </a:spcBef>
        <a:spcAft>
          <a:spcPts val="500"/>
        </a:spcAft>
        <a:buFont typeface="Arial" panose="020B0604020202020204" pitchFamily="34" charset="0"/>
        <a:buNone/>
        <a:defRPr sz="1000" kern="1200">
          <a:solidFill>
            <a:srgbClr val="404040"/>
          </a:solidFill>
          <a:latin typeface="+mn-lt"/>
          <a:ea typeface="+mn-ea"/>
          <a:cs typeface="+mn-cs"/>
        </a:defRPr>
      </a:lvl1pPr>
      <a:lvl2pPr marL="0" indent="0" algn="l" defTabSz="1043305" rtl="0" eaLnBrk="1" latinLnBrk="0" hangingPunct="1">
        <a:spcBef>
          <a:spcPts val="200"/>
        </a:spcBef>
        <a:spcAft>
          <a:spcPts val="500"/>
        </a:spcAft>
        <a:buFontTx/>
        <a:buNone/>
        <a:defRPr sz="1400" b="1" kern="1200">
          <a:solidFill>
            <a:srgbClr val="404040"/>
          </a:solidFill>
          <a:latin typeface="+mn-lt"/>
          <a:ea typeface="+mn-ea"/>
          <a:cs typeface="+mn-cs"/>
        </a:defRPr>
      </a:lvl2pPr>
      <a:lvl3pPr marL="0" indent="0" algn="l" defTabSz="1043305" rtl="0" eaLnBrk="1" latinLnBrk="0" hangingPunct="1">
        <a:spcBef>
          <a:spcPts val="200"/>
        </a:spcBef>
        <a:spcAft>
          <a:spcPts val="500"/>
        </a:spcAft>
        <a:buFontTx/>
        <a:buNone/>
        <a:defRPr sz="1200" b="1" kern="1200">
          <a:solidFill>
            <a:srgbClr val="404040"/>
          </a:solidFill>
          <a:latin typeface="+mn-lt"/>
          <a:ea typeface="+mn-ea"/>
          <a:cs typeface="+mn-cs"/>
        </a:defRPr>
      </a:lvl3pPr>
      <a:lvl4pPr marL="177800" indent="-177800" algn="l" defTabSz="1043305" rtl="0" eaLnBrk="1" latinLnBrk="0" hangingPunct="1">
        <a:spcBef>
          <a:spcPts val="0"/>
        </a:spcBef>
        <a:spcAft>
          <a:spcPts val="500"/>
        </a:spcAft>
        <a:buSzPct val="70000"/>
        <a:buFont typeface="Arial" panose="020B0604020202020204" pitchFamily="34" charset="0"/>
        <a:buChar char="►"/>
        <a:defRPr sz="1000" kern="1200">
          <a:solidFill>
            <a:srgbClr val="404040"/>
          </a:solidFill>
          <a:latin typeface="+mn-lt"/>
          <a:ea typeface="+mn-ea"/>
          <a:cs typeface="+mn-cs"/>
        </a:defRPr>
      </a:lvl4pPr>
      <a:lvl5pPr marL="342900" indent="-165100" algn="l" defTabSz="1043305" rtl="0" eaLnBrk="1" latinLnBrk="0" hangingPunct="1">
        <a:spcBef>
          <a:spcPts val="0"/>
        </a:spcBef>
        <a:spcAft>
          <a:spcPts val="500"/>
        </a:spcAft>
        <a:buSzPct val="70000"/>
        <a:buFont typeface="Arial" panose="020B0604020202020204" pitchFamily="34" charset="0"/>
        <a:buChar char="►"/>
        <a:defRPr sz="1000" kern="1200">
          <a:solidFill>
            <a:srgbClr val="404040"/>
          </a:solidFill>
          <a:latin typeface="+mn-lt"/>
          <a:ea typeface="+mn-ea"/>
          <a:cs typeface="+mn-cs"/>
        </a:defRPr>
      </a:lvl5pPr>
      <a:lvl6pPr marL="2868295" indent="-260985" algn="l" defTabSz="1043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630" indent="-260985" algn="l" defTabSz="1043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600" indent="-260985" algn="l" defTabSz="1043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35" indent="-260985" algn="l" defTabSz="10433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35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305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640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75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945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280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15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50" algn="l" defTabSz="104330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0849" y="252239"/>
            <a:ext cx="6891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British Steel- Company Structure </a:t>
            </a:r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372735" y="7109715"/>
            <a:ext cx="487758" cy="301023"/>
          </a:xfrm>
        </p:spPr>
        <p:txBody>
          <a:bodyPr/>
          <a:lstStyle/>
          <a:p>
            <a:fld id="{07D34C15-E279-47F3-9A75-837D8635B6EE}" type="slidenum">
              <a:rPr lang="en-GB" b="1" smtClean="0">
                <a:solidFill>
                  <a:schemeClr val="bg1"/>
                </a:solidFill>
              </a:rPr>
              <a:t>0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12210" y="1602105"/>
            <a:ext cx="2435860" cy="143573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JINGYE STEEL (UK) HOLDING LTD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(England &amp; Wales Company No. 12302313) </a:t>
            </a:r>
          </a:p>
        </p:txBody>
      </p:sp>
      <p:sp>
        <p:nvSpPr>
          <p:cNvPr id="10" name="Oval 9"/>
          <p:cNvSpPr/>
          <p:nvPr/>
        </p:nvSpPr>
        <p:spPr>
          <a:xfrm>
            <a:off x="4735066" y="1156000"/>
            <a:ext cx="359668" cy="320375"/>
          </a:xfrm>
          <a:prstGeom prst="ellipse">
            <a:avLst/>
          </a:prstGeom>
          <a:solidFill>
            <a:srgbClr val="F5842D"/>
          </a:solidFill>
          <a:ln w="9525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en-GB" sz="2400" b="1" dirty="0"/>
              <a:t>a</a:t>
            </a:r>
          </a:p>
        </p:txBody>
      </p:sp>
      <p:cxnSp>
        <p:nvCxnSpPr>
          <p:cNvPr id="11" name="Straight Arrow Connector 10"/>
          <p:cNvCxnSpPr>
            <a:stCxn id="10" idx="4"/>
            <a:endCxn id="9" idx="0"/>
          </p:cNvCxnSpPr>
          <p:nvPr/>
        </p:nvCxnSpPr>
        <p:spPr>
          <a:xfrm>
            <a:off x="4914900" y="1476375"/>
            <a:ext cx="15240" cy="125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94172" y="4267196"/>
            <a:ext cx="1583978" cy="92371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BRITISH STEEL LIMITED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(England &amp; Wales Company No. 12303256)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705750" y="4262887"/>
            <a:ext cx="1583978" cy="92802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endParaRPr lang="en-US" altLang="zh-CN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JINGYE STEEL (UK) SERVICES LTD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(England &amp; Wales Company No. 12421219)</a:t>
            </a:r>
          </a:p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cxnSpLocks/>
            <a:endCxn id="20" idx="0"/>
          </p:cNvCxnSpPr>
          <p:nvPr/>
        </p:nvCxnSpPr>
        <p:spPr>
          <a:xfrm>
            <a:off x="3497739" y="3802682"/>
            <a:ext cx="0" cy="460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346700" y="3802682"/>
            <a:ext cx="10145" cy="460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5640705" y="5259705"/>
            <a:ext cx="1546225" cy="1416685"/>
            <a:chOff x="9435820" y="3599780"/>
            <a:chExt cx="1546252" cy="2088800"/>
          </a:xfrm>
        </p:grpSpPr>
        <p:sp>
          <p:nvSpPr>
            <p:cNvPr id="45" name="Rectangle 44"/>
            <p:cNvSpPr/>
            <p:nvPr/>
          </p:nvSpPr>
          <p:spPr>
            <a:xfrm>
              <a:off x="9435820" y="3599780"/>
              <a:ext cx="1546252" cy="2088800"/>
            </a:xfrm>
            <a:prstGeom prst="rect">
              <a:avLst/>
            </a:pr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TextBox 45"/>
            <p:cNvSpPr txBox="1"/>
            <p:nvPr/>
          </p:nvSpPr>
          <p:spPr>
            <a:xfrm>
              <a:off x="9435820" y="3599780"/>
              <a:ext cx="1546252" cy="2088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" tIns="5080" rIns="5080" bIns="508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b="1" kern="1200" dirty="0">
                  <a:solidFill>
                    <a:schemeClr val="tx1"/>
                  </a:solidFill>
                </a:rPr>
                <a:t>Overseas office network (all legal entities)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Germany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Poland 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Sweden 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Spain 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Italy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dirty="0"/>
                <a:t>USA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" kern="1200" dirty="0"/>
                <a:t>Singapore </a:t>
              </a:r>
              <a:endParaRPr lang="en-GB" sz="8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2104223" y="6724378"/>
            <a:ext cx="475291" cy="305344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r>
              <a:rPr lang="en-GB" sz="1000" b="1" dirty="0"/>
              <a:t>100%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09850" y="6724378"/>
            <a:ext cx="3790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All lines are 100% Ownership </a:t>
            </a:r>
          </a:p>
        </p:txBody>
      </p:sp>
      <p:sp>
        <p:nvSpPr>
          <p:cNvPr id="39" name="Rectangle 22"/>
          <p:cNvSpPr/>
          <p:nvPr/>
        </p:nvSpPr>
        <p:spPr>
          <a:xfrm>
            <a:off x="8484317" y="4262887"/>
            <a:ext cx="1583978" cy="94883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endParaRPr lang="en-US" altLang="zh-CN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TSP ENGINEERING LIMITED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(England &amp; Wales Company No. 12373971)</a:t>
            </a: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314252" y="3802380"/>
            <a:ext cx="8058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314252" y="3802380"/>
            <a:ext cx="0" cy="460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372735" y="3802380"/>
            <a:ext cx="0" cy="460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9" idx="2"/>
          </p:cNvCxnSpPr>
          <p:nvPr/>
        </p:nvCxnSpPr>
        <p:spPr>
          <a:xfrm>
            <a:off x="4930140" y="3037840"/>
            <a:ext cx="0" cy="764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45" idx="0"/>
          </p:cNvCxnSpPr>
          <p:nvPr/>
        </p:nvCxnSpPr>
        <p:spPr>
          <a:xfrm>
            <a:off x="6413817" y="3802380"/>
            <a:ext cx="1" cy="1457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361486" y="3811654"/>
            <a:ext cx="0" cy="1457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625129" y="5278542"/>
            <a:ext cx="1583978" cy="91280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STEEL COMPANY OF IRELAND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(Ireland Company No.176632)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532988" y="4251977"/>
            <a:ext cx="1583978" cy="92802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endParaRPr lang="en-US" altLang="zh-CN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FNSTEEL BV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(Netherlands Company No. 23093135)</a:t>
            </a:r>
          </a:p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287150-5C09-44DA-A948-982AE1AE4EFD}"/>
              </a:ext>
            </a:extLst>
          </p:cNvPr>
          <p:cNvSpPr/>
          <p:nvPr/>
        </p:nvSpPr>
        <p:spPr>
          <a:xfrm>
            <a:off x="6678801" y="4262887"/>
            <a:ext cx="1583978" cy="94883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noAutofit/>
          </a:bodyPr>
          <a:lstStyle/>
          <a:p>
            <a:pPr algn="ctr"/>
            <a:endParaRPr lang="en-US" altLang="zh-CN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zh-CN" sz="1200" b="1" dirty="0">
                <a:solidFill>
                  <a:schemeClr val="tx1"/>
                </a:solidFill>
              </a:rPr>
              <a:t>JINGYE GLOBAL METAL RECYCLING LTD </a:t>
            </a:r>
          </a:p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(England &amp; Wales Company No. 12576155)</a:t>
            </a:r>
          </a:p>
          <a:p>
            <a:pPr algn="ctr"/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8602864-4DF0-4AF1-9F40-3C2842673123}"/>
              </a:ext>
            </a:extLst>
          </p:cNvPr>
          <p:cNvCxnSpPr/>
          <p:nvPr/>
        </p:nvCxnSpPr>
        <p:spPr>
          <a:xfrm>
            <a:off x="7475861" y="3811654"/>
            <a:ext cx="10145" cy="460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017&quot;&gt;&lt;/object&gt;&lt;object type=&quot;2&quot; unique_id=&quot;10018&quot;&gt;&lt;object type=&quot;3&quot; unique_id=&quot;10019&quot;&gt;&lt;property id=&quot;20148&quot; value=&quot;5&quot;/&gt;&lt;property id=&quot;20300&quot; value=&quot;Slide 1&quot;/&gt;&lt;property id=&quot;20307&quot; value=&quot;256&quot;/&gt;&lt;/object&gt;&lt;object type=&quot;3&quot; unique_id=&quot;10020&quot;&gt;&lt;property id=&quot;20148&quot; value=&quot;5&quot;/&gt;&lt;property id=&quot;20300&quot; value=&quot;Slide 2 - &amp;quot;Contents&amp;quot;&quot;/&gt;&lt;property id=&quot;20307&quot; value=&quot;257&quot;/&gt;&lt;/object&gt;&lt;object type=&quot;3&quot; unique_id=&quot;10021&quot;&gt;&lt;property id=&quot;20148&quot; value=&quot;5&quot;/&gt;&lt;property id=&quot;20300&quot; value=&quot;Slide 3 - &amp;quot;Double column text&amp;quot;&quot;/&gt;&lt;property id=&quot;20307&quot; value=&quot;258&quot;/&gt;&lt;/object&gt;&lt;object type=&quot;3&quot; unique_id=&quot;10022&quot;&gt;&lt;property id=&quot;20148&quot; value=&quot;5&quot;/&gt;&lt;property id=&quot;20300&quot; value=&quot;Slide 4 - &amp;quot;Text and two right side objects&amp;quot;&quot;/&gt;&lt;property id=&quot;20307&quot; value=&quot;259&quot;/&gt;&lt;/object&gt;&lt;object type=&quot;3&quot; unique_id=&quot;10023&quot;&gt;&lt;property id=&quot;20148&quot; value=&quot;5&quot;/&gt;&lt;property id=&quot;20300&quot; value=&quot;Slide 6&quot;/&gt;&lt;property id=&quot;20307&quot; value=&quot;260&quot;/&gt;&lt;/object&gt;&lt;object type=&quot;3&quot; unique_id=&quot;10031&quot;&gt;&lt;property id=&quot;20148&quot; value=&quot;5&quot;/&gt;&lt;property id=&quot;20300&quot; value=&quot;Slide 5&quot;/&gt;&lt;property id=&quot;20307&quot; value=&quot;261&quot;/&gt;&lt;/object&gt;&lt;/object&gt;&lt;/object&gt;&lt;/database&gt;"/>
  <p:tag name="THINKCELLPRESENTATIONDONOTDELETE" val="&lt;?xml version=&quot;1.0&quot; encoding=&quot;UTF-16&quot; standalone=&quot;yes&quot;?&gt;&lt;root reqver=&quot;25060&quot;&gt;&lt;version val=&quot;28134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6&quot;&gt;&lt;elem m_fUsage=&quot;2.21705206466715987190E+00&quot;&gt;&lt;m_msothmcolidx val=&quot;0&quot;/&gt;&lt;m_rgb r=&quot;EF&quot; g=&quot;8C&quot; b=&quot;29&quot;/&gt;&lt;m_nBrightness endver=&quot;26206&quot; val=&quot;0&quot;/&gt;&lt;/elem&gt;&lt;elem m_fUsage=&quot;2.14659000000000022013E+00&quot;&gt;&lt;m_msothmcolidx val=&quot;0&quot;/&gt;&lt;m_rgb r=&quot;6D&quot; g=&quot;49&quot; b=&quot;5F&quot;/&gt;&lt;m_nBrightness endver=&quot;26206&quot; val=&quot;0&quot;/&gt;&lt;/elem&gt;&lt;elem m_fUsage=&quot;1.81000000000000005329E+00&quot;&gt;&lt;m_msothmcolidx val=&quot;0&quot;/&gt;&lt;m_rgb r=&quot;DF&quot; g=&quot;DA&quot; b=&quot;79&quot;/&gt;&lt;m_nBrightness endver=&quot;26206&quot; val=&quot;0&quot;/&gt;&lt;/elem&gt;&lt;elem m_fUsage=&quot;7.29000000000000092371E-01&quot;&gt;&lt;m_msothmcolidx val=&quot;0&quot;/&gt;&lt;m_rgb r=&quot;E1&quot; g=&quot;E8&quot; b=&quot;66&quot;/&gt;&lt;m_nBrightness endver=&quot;26206&quot; val=&quot;0&quot;/&gt;&lt;/elem&gt;&lt;elem m_fUsage=&quot;7.12896746481000320728E-01&quot;&gt;&lt;m_msothmcolidx val=&quot;0&quot;/&gt;&lt;m_rgb r=&quot;25&quot; g=&quot;AB&quot; b=&quot;03&quot;/&gt;&lt;m_nBrightness endver=&quot;26206&quot; val=&quot;0&quot;/&gt;&lt;/elem&gt;&lt;elem m_fUsage=&quot;5.31441000000000163261E-01&quot;&gt;&lt;m_msothmcolidx val=&quot;0&quot;/&gt;&lt;m_rgb r=&quot;C2&quot; g=&quot;0C&quot; b=&quot;3E&quot;/&gt;&lt;m_nBrightness endver=&quot;26206&quot;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g6i_SuSguR8uWvj375Tg"/>
</p:tagLst>
</file>

<file path=ppt/theme/theme1.xml><?xml version="1.0" encoding="utf-8"?>
<a:theme xmlns:a="http://schemas.openxmlformats.org/drawingml/2006/main" name="New version - PowerPoint Printed - Landscape">
  <a:themeElements>
    <a:clrScheme name="EY Printed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7F7E82"/>
      </a:accent1>
      <a:accent2>
        <a:srgbClr val="FFE600"/>
      </a:accent2>
      <a:accent3>
        <a:srgbClr val="A5A4A7"/>
      </a:accent3>
      <a:accent4>
        <a:srgbClr val="CCCBCD"/>
      </a:accent4>
      <a:accent5>
        <a:srgbClr val="FFF27F"/>
      </a:accent5>
      <a:accent6>
        <a:srgbClr val="2C973E"/>
      </a:accent6>
      <a:hlink>
        <a:srgbClr val="A5A4A7"/>
      </a:hlink>
      <a:folHlink>
        <a:srgbClr val="CCCBCD"/>
      </a:folHlink>
    </a:clrScheme>
    <a:fontScheme name="EY (Interstate)">
      <a:majorFont>
        <a:latin typeface="EYInterstate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mpd="sng">
          <a:solidFill>
            <a:schemeClr val="accent1"/>
          </a:solidFill>
        </a:ln>
      </a:spPr>
      <a:bodyPr lIns="72000" tIns="72000" rIns="72000" bIns="72000" rtlCol="0" anchor="ctr"/>
      <a:lstStyle>
        <a:defPPr algn="ctr">
          <a:defRPr sz="1000" b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Y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F7E82"/>
      </a:accent1>
      <a:accent2>
        <a:srgbClr val="FFE600"/>
      </a:accent2>
      <a:accent3>
        <a:srgbClr val="A5A4A7"/>
      </a:accent3>
      <a:accent4>
        <a:srgbClr val="CCCBCD"/>
      </a:accent4>
      <a:accent5>
        <a:srgbClr val="F2F2F2"/>
      </a:accent5>
      <a:accent6>
        <a:srgbClr val="2C973E"/>
      </a:accent6>
      <a:hlink>
        <a:srgbClr val="336699"/>
      </a:hlink>
      <a:folHlink>
        <a:srgbClr val="7F7E82"/>
      </a:folHlink>
    </a:clrScheme>
    <a:fontScheme name="EY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Y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F7E82"/>
      </a:accent1>
      <a:accent2>
        <a:srgbClr val="FFE600"/>
      </a:accent2>
      <a:accent3>
        <a:srgbClr val="A5A4A7"/>
      </a:accent3>
      <a:accent4>
        <a:srgbClr val="CCCBCD"/>
      </a:accent4>
      <a:accent5>
        <a:srgbClr val="F2F2F2"/>
      </a:accent5>
      <a:accent6>
        <a:srgbClr val="2C973E"/>
      </a:accent6>
      <a:hlink>
        <a:srgbClr val="336699"/>
      </a:hlink>
      <a:folHlink>
        <a:srgbClr val="7F7E82"/>
      </a:folHlink>
    </a:clrScheme>
    <a:fontScheme name="EY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ase Management Word Document" ma:contentTypeID="0x010100BD08157E53159745B5B23790F58509580C00973D859266AA544FA58681EDCF012872" ma:contentTypeVersion="20" ma:contentTypeDescription="" ma:contentTypeScope="" ma:versionID="99a71cad2a300891b7bf4ae70a551c3b">
  <xsd:schema xmlns:xsd="http://www.w3.org/2001/XMLSchema" xmlns:xs="http://www.w3.org/2001/XMLSchema" xmlns:p="http://schemas.microsoft.com/office/2006/metadata/properties" xmlns:ns2="c14de8ec-1bbe-45d0-9da6-488d8f109529" targetNamespace="http://schemas.microsoft.com/office/2006/metadata/properties" ma:root="true" ma:fieldsID="f14c0d75c8899cc4280c35d2f826ec3b" ns2:_="">
    <xsd:import namespace="c14de8ec-1bbe-45d0-9da6-488d8f109529"/>
    <xsd:element name="properties">
      <xsd:complexType>
        <xsd:sequence>
          <xsd:element name="documentManagement">
            <xsd:complexType>
              <xsd:all>
                <xsd:element ref="ns2:g69ac3da6be14936a6d4efc253c7d4fb" minOccurs="0"/>
                <xsd:element ref="ns2:TaxCatchAll" minOccurs="0"/>
                <xsd:element ref="ns2:TaxCatchAllLabel" minOccurs="0"/>
                <xsd:element ref="ns2:Classification" minOccurs="0"/>
                <xsd:element ref="ns2:ec7cf6cc20664fb6b5a505b0c64f4cec" minOccurs="0"/>
                <xsd:element ref="ns2:CaseNumber" minOccurs="0"/>
                <xsd:element ref="ns2:d31dcdc419e54ba5a66b0d6dabf70d98" minOccurs="0"/>
                <xsd:element ref="ns2:PartyClass" minOccurs="0"/>
                <xsd:element ref="ns2:PartyName" minOccurs="0"/>
                <xsd:element ref="ns2:TradeRemediesServicePublished" minOccurs="0"/>
                <xsd:element ref="ns2:d9f98ff6b65a4d219317601d589de7b4" minOccurs="0"/>
                <xsd:element ref="ns2:Confidential1" minOccurs="0"/>
                <xsd:element ref="ns2:CaseStage" minOccurs="0"/>
                <xsd:element ref="ns2:HeadOfInvestigation" minOccurs="0"/>
                <xsd:element ref="ns2:CaseDocuments" minOccurs="0"/>
                <xsd:element ref="ns2:CaseManager" minOccurs="0"/>
                <xsd:element ref="ns2:DigitalPlatformLink" minOccurs="0"/>
                <xsd:element ref="ns2:iec7f23346fc44eb94e2c6239fd5bc64" minOccurs="0"/>
                <xsd:element ref="ns2:JointChiefInvestigator" minOccurs="0"/>
                <xsd:element ref="ns2:Case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de8ec-1bbe-45d0-9da6-488d8f109529" elementFormDefault="qualified">
    <xsd:import namespace="http://schemas.microsoft.com/office/2006/documentManagement/types"/>
    <xsd:import namespace="http://schemas.microsoft.com/office/infopath/2007/PartnerControls"/>
    <xsd:element name="g69ac3da6be14936a6d4efc253c7d4fb" ma:index="8" nillable="true" ma:taxonomy="true" ma:internalName="g69ac3da6be14936a6d4efc253c7d4fb" ma:taxonomyFieldName="DocumentType" ma:displayName="Document Type" ma:indexed="true" ma:readOnly="false" ma:default="" ma:fieldId="{069ac3da-6be1-4936-a6d4-efc253c7d4fb}" ma:sspId="6e40df2b-c156-4e70-b773-96d34ab3705a" ma:termSetId="e97ab188-662b-45da-b4ba-f12a41afe86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1053c092-ccf0-4e43-9655-5ef4d7c575bb}" ma:internalName="TaxCatchAll" ma:showField="CatchAllData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1053c092-ccf0-4e43-9655-5ef4d7c575bb}" ma:internalName="TaxCatchAllLabel" ma:readOnly="true" ma:showField="CatchAllDataLabel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lassification" ma:index="12" nillable="true" ma:displayName="Classification" ma:format="Dropdown" ma:internalName="Classification">
      <xsd:simpleType>
        <xsd:restriction base="dms:Choice">
          <xsd:enumeration value="Official"/>
          <xsd:enumeration value="Official-Sensitive [Commercial]"/>
          <xsd:enumeration value="Official-Sensitive [Locsen]"/>
          <xsd:enumeration value="Official-Sensitive [Personal]"/>
        </xsd:restriction>
      </xsd:simpleType>
    </xsd:element>
    <xsd:element name="ec7cf6cc20664fb6b5a505b0c64f4cec" ma:index="13" nillable="true" ma:taxonomy="true" ma:internalName="ec7cf6cc20664fb6b5a505b0c64f4cec" ma:taxonomyFieldName="CaseType" ma:displayName="Case Type" ma:default="" ma:fieldId="{ec7cf6cc-2066-4fb6-b5a5-05b0c64f4cec}" ma:sspId="6e40df2b-c156-4e70-b773-96d34ab3705a" ma:termSetId="57ef6e5a-0e6b-443e-9e59-3505dd6b4f4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seNumber" ma:index="15" nillable="true" ma:displayName="Case Number" ma:internalName="CaseNumber">
      <xsd:simpleType>
        <xsd:restriction base="dms:Text">
          <xsd:maxLength value="255"/>
        </xsd:restriction>
      </xsd:simpleType>
    </xsd:element>
    <xsd:element name="d31dcdc419e54ba5a66b0d6dabf70d98" ma:index="16" nillable="true" ma:taxonomy="true" ma:internalName="d31dcdc419e54ba5a66b0d6dabf70d98" ma:taxonomyFieldName="CaseProduct" ma:displayName="Goods Concerned" ma:default="" ma:fieldId="{d31dcdc4-19e5-4ba5-a66b-0d6dabf70d98}" ma:sspId="6e40df2b-c156-4e70-b773-96d34ab3705a" ma:termSetId="b1f377ec-164a-4413-9759-bfa02da3d6d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artyClass" ma:index="18" nillable="true" ma:displayName="Party Class" ma:format="Dropdown" ma:indexed="true" ma:internalName="PartyClass">
      <xsd:simpleType>
        <xsd:restriction base="dms:Choice">
          <xsd:enumeration value="Exporter"/>
          <xsd:enumeration value="Importer"/>
          <xsd:enumeration value="Domestic Producer"/>
          <xsd:enumeration value="Foreign Government"/>
          <xsd:enumeration value="UK Government"/>
          <xsd:enumeration value="Trade Association"/>
          <xsd:enumeration value="Consumer Association"/>
          <xsd:enumeration value="Consultant"/>
          <xsd:enumeration value="Interested Party"/>
          <xsd:enumeration value="Contributor"/>
          <xsd:enumeration value="TRID"/>
        </xsd:restriction>
      </xsd:simpleType>
    </xsd:element>
    <xsd:element name="PartyName" ma:index="19" nillable="true" ma:displayName="Party Name" ma:internalName="PartyName" ma:readOnly="false">
      <xsd:simpleType>
        <xsd:restriction base="dms:Text">
          <xsd:maxLength value="255"/>
        </xsd:restriction>
      </xsd:simpleType>
    </xsd:element>
    <xsd:element name="TradeRemediesServicePublished" ma:index="20" nillable="true" ma:displayName="Trade Remedies Service Published" ma:default="No" ma:format="Dropdown" ma:internalName="TradeRemediesServicePublished" ma:readOnly="false">
      <xsd:simpleType>
        <xsd:restriction base="dms:Choice">
          <xsd:enumeration value="No"/>
          <xsd:enumeration value="Confidential"/>
          <xsd:enumeration value="Non-Confidential"/>
        </xsd:restriction>
      </xsd:simpleType>
    </xsd:element>
    <xsd:element name="d9f98ff6b65a4d219317601d589de7b4" ma:index="21" nillable="true" ma:taxonomy="true" ma:internalName="d9f98ff6b65a4d219317601d589de7b4" ma:taxonomyFieldName="RelatedCountry" ma:displayName="Related Country" ma:readOnly="false" ma:default="" ma:fieldId="{d9f98ff6-b65a-4d21-9317-601d589de7b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fidential1" ma:index="23" nillable="true" ma:displayName="Confidential" ma:default="1" ma:internalName="Confidential1">
      <xsd:simpleType>
        <xsd:restriction base="dms:Boolean"/>
      </xsd:simpleType>
    </xsd:element>
    <xsd:element name="CaseStage" ma:index="24" nillable="true" ma:displayName="Case Stage" ma:format="Dropdown" ma:internalName="CaseStage">
      <xsd:simpleType>
        <xsd:restriction base="dms:Choice">
          <xsd:enumeration value="Stage 0 - Pre-Initiation"/>
          <xsd:enumeration value="Stage 1 - Registration Period"/>
          <xsd:enumeration value="Stage 2 - Registered Parties Analysis"/>
          <xsd:enumeration value="Stage 3 - Questionnaire"/>
          <xsd:enumeration value="Stage 4 - Verification"/>
          <xsd:enumeration value="Stage 5 - Prov. Published &amp; Returns"/>
          <xsd:enumeration value="Stage 6 - SEF Published &amp; Returns"/>
          <xsd:enumeration value="Stage 7 - Def. Published &amp; Returns"/>
          <xsd:enumeration value="Stage 8 - Other"/>
          <xsd:enumeration value="All"/>
        </xsd:restriction>
      </xsd:simpleType>
    </xsd:element>
    <xsd:element name="HeadOfInvestigation" ma:index="25" nillable="true" ma:displayName="Head Of Investigation" ma:list="UserInfo" ma:SharePointGroup="0" ma:internalName="HeadOfInvestigation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Documents" ma:index="26" nillable="true" ma:displayName="Case Documents" ma:format="Hyperlink" ma:internalName="CaseDocument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seManager" ma:index="27" nillable="true" ma:displayName="Case Manager" ma:list="UserInfo" ma:SharePointGroup="0" ma:internalName="CaseManag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gitalPlatformLink" ma:index="28" nillable="true" ma:displayName="Digital Platform Link" ma:format="Hyperlink" ma:internalName="DigitalPlatform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ec7f23346fc44eb94e2c6239fd5bc64" ma:index="29" nillable="true" ma:taxonomy="true" ma:internalName="iec7f23346fc44eb94e2c6239fd5bc64" ma:taxonomyFieldName="CaseCountry" ma:displayName="Case Country" ma:default="" ma:fieldId="{2ec7f233-46fc-44eb-94e2-c6239fd5bc6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ointChiefInvestigator" ma:index="31" nillable="true" ma:displayName="Joint Chief Investigator" ma:list="UserInfo" ma:SharePointGroup="0" ma:internalName="JointChiefInvestig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Status" ma:index="32" nillable="true" ma:displayName="Case Status" ma:default="Active" ma:format="Dropdown" ma:internalName="CaseStatus">
      <xsd:simpleType>
        <xsd:restriction base="dms:Choice">
          <xsd:enumeration value="Active"/>
          <xsd:enumeration value="Measure in Force"/>
          <xsd:enumeration value="Review"/>
          <xsd:enumeration value="Challenge Ongoing"/>
          <xsd:enumeration value="Measure End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6e40df2b-c156-4e70-b773-96d34ab3705a" ContentTypeId="0x010100BD08157E53159745B5B23790F58509580C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31dcdc419e54ba5a66b0d6dabf70d98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Steel Products</TermName>
          <TermId xmlns="http://schemas.microsoft.com/office/infopath/2007/PartnerControls">86968934-ccb9-49f1-b660-e3d169628c87</TermId>
        </TermInfo>
      </Terms>
    </d31dcdc419e54ba5a66b0d6dabf70d98>
    <CaseNumber xmlns="c14de8ec-1bbe-45d0-9da6-488d8f109529">TF0006</CaseNumber>
    <CaseStage xmlns="c14de8ec-1bbe-45d0-9da6-488d8f109529">Stage 4 - Verification</CaseStage>
    <CaseStatus xmlns="c14de8ec-1bbe-45d0-9da6-488d8f109529">Active</CaseStatus>
    <HeadOfInvestigation xmlns="c14de8ec-1bbe-45d0-9da6-488d8f109529">
      <UserInfo>
        <DisplayName/>
        <AccountId>26</AccountId>
        <AccountType/>
      </UserInfo>
    </HeadOfInvestigation>
    <JointChiefInvestigator xmlns="c14de8ec-1bbe-45d0-9da6-488d8f109529">
      <UserInfo>
        <DisplayName/>
        <AccountId>34</AccountId>
        <AccountType/>
      </UserInfo>
    </JointChiefInvestigator>
    <Classification xmlns="c14de8ec-1bbe-45d0-9da6-488d8f109529" xsi:nil="true"/>
    <PartyName xmlns="c14de8ec-1bbe-45d0-9da6-488d8f109529">BRITISH STEEL LIMITED</PartyName>
    <PartyClass xmlns="c14de8ec-1bbe-45d0-9da6-488d8f109529">Domestic Producer</PartyClass>
    <ec7cf6cc20664fb6b5a505b0c64f4cec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Safeguard</TermName>
          <TermId xmlns="http://schemas.microsoft.com/office/infopath/2007/PartnerControls">0dfd67de-71e3-42ea-bbc5-c1588c9e3185</TermId>
        </TermInfo>
      </Terms>
    </ec7cf6cc20664fb6b5a505b0c64f4cec>
    <CaseManager xmlns="c14de8ec-1bbe-45d0-9da6-488d8f109529">
      <UserInfo>
        <DisplayName/>
        <AccountId>38</AccountId>
        <AccountType/>
      </UserInfo>
    </CaseManager>
    <TradeRemediesServicePublished xmlns="c14de8ec-1bbe-45d0-9da6-488d8f109529">No</TradeRemediesServicePublished>
    <g69ac3da6be14936a6d4efc253c7d4fb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Questionnaire Responses</TermName>
          <TermId xmlns="http://schemas.microsoft.com/office/infopath/2007/PartnerControls">a11099c8-50e1-4006-a173-c0afb1013b55</TermId>
        </TermInfo>
      </Terms>
    </g69ac3da6be14936a6d4efc253c7d4fb>
    <TaxCatchAll xmlns="c14de8ec-1bbe-45d0-9da6-488d8f109529">
      <Value>29</Value>
      <Value>39</Value>
      <Value>73</Value>
      <Value>106</Value>
    </TaxCatchAll>
    <CaseDocuments xmlns="c14de8ec-1bbe-45d0-9da6-488d8f109529">
      <Url xsi:nil="true"/>
      <Description xsi:nil="true"/>
    </CaseDocuments>
    <DigitalPlatformLink xmlns="c14de8ec-1bbe-45d0-9da6-488d8f109529">
      <Url xsi:nil="true"/>
      <Description xsi:nil="true"/>
    </DigitalPlatformLink>
    <iec7f23346fc44eb94e2c6239fd5bc64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United Kingdom (UK)</TermName>
          <TermId xmlns="http://schemas.microsoft.com/office/infopath/2007/PartnerControls">1e19e72d-63a5-4c5a-b6c4-e7ac7a01e15f</TermId>
        </TermInfo>
      </Terms>
    </iec7f23346fc44eb94e2c6239fd5bc64>
    <d9f98ff6b65a4d219317601d589de7b4 xmlns="c14de8ec-1bbe-45d0-9da6-488d8f109529">
      <Terms xmlns="http://schemas.microsoft.com/office/infopath/2007/PartnerControls"/>
    </d9f98ff6b65a4d219317601d589de7b4>
    <Confidential1 xmlns="c14de8ec-1bbe-45d0-9da6-488d8f109529">true</Confidential1>
  </documentManagement>
</p:properties>
</file>

<file path=customXml/itemProps1.xml><?xml version="1.0" encoding="utf-8"?>
<ds:datastoreItem xmlns:ds="http://schemas.openxmlformats.org/officeDocument/2006/customXml" ds:itemID="{9E98CE23-B801-4B09-916D-D3DC5799DB9E}"/>
</file>

<file path=customXml/itemProps2.xml><?xml version="1.0" encoding="utf-8"?>
<ds:datastoreItem xmlns:ds="http://schemas.openxmlformats.org/officeDocument/2006/customXml" ds:itemID="{2B3210B9-ADB2-4F00-85E2-F283BA6B1C44}"/>
</file>

<file path=customXml/itemProps3.xml><?xml version="1.0" encoding="utf-8"?>
<ds:datastoreItem xmlns:ds="http://schemas.openxmlformats.org/officeDocument/2006/customXml" ds:itemID="{6DD385CA-6618-40D0-9300-62654505F890}"/>
</file>

<file path=customXml/itemProps4.xml><?xml version="1.0" encoding="utf-8"?>
<ds:datastoreItem xmlns:ds="http://schemas.openxmlformats.org/officeDocument/2006/customXml" ds:itemID="{D42A096C-9827-45FC-9E8F-1D728E73EB32}"/>
</file>

<file path=docProps/app.xml><?xml version="1.0" encoding="utf-8"?>
<Properties xmlns="http://schemas.openxmlformats.org/officeDocument/2006/extended-properties" xmlns:vt="http://schemas.openxmlformats.org/officeDocument/2006/docPropsVTypes">
  <Template>EY PowerPoint Printed (Landscape)</Template>
  <TotalTime>0</TotalTime>
  <Words>119</Words>
  <Application>Microsoft Office PowerPoint</Application>
  <PresentationFormat>Custom</PresentationFormat>
  <Paragraphs>31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EYInterstate</vt:lpstr>
      <vt:lpstr>EYInterstate Light</vt:lpstr>
      <vt:lpstr>New version - PowerPoint Printed - Landscape</vt:lpstr>
      <vt:lpstr>think-cell Slide</vt:lpstr>
      <vt:lpstr>PowerPoint Presentation</vt:lpstr>
    </vt:vector>
  </TitlesOfParts>
  <Company>Ernst &amp; 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VP</dc:creator>
  <cp:lastModifiedBy>Coulson, Lisa</cp:lastModifiedBy>
  <cp:revision>3494</cp:revision>
  <cp:lastPrinted>2019-11-19T13:42:00Z</cp:lastPrinted>
  <dcterms:created xsi:type="dcterms:W3CDTF">2016-10-31T10:42:00Z</dcterms:created>
  <dcterms:modified xsi:type="dcterms:W3CDTF">2021-02-16T09:27:12Z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ppReportDate">
    <vt:lpwstr/>
  </property>
  <property fmtid="{D5CDD505-2E9C-101B-9397-08002B2CF9AE}" pid="3" name="WppReportVersion">
    <vt:lpwstr>Version 1.0</vt:lpwstr>
  </property>
  <property fmtid="{D5CDD505-2E9C-101B-9397-08002B2CF9AE}" pid="4" name="WppReportDraft">
    <vt:lpwstr>(Draft)</vt:lpwstr>
  </property>
  <property fmtid="{D5CDD505-2E9C-101B-9397-08002B2CF9AE}" pid="5" name="WppReportCurrencySymbol">
    <vt:lpwstr>£</vt:lpwstr>
  </property>
  <property fmtid="{D5CDD505-2E9C-101B-9397-08002B2CF9AE}" pid="6" name="WppReportDashboardTitleText">
    <vt:lpwstr>Dashboard</vt:lpwstr>
  </property>
  <property fmtid="{D5CDD505-2E9C-101B-9397-08002B2CF9AE}" pid="7" name="WppReportShortPageNumberFormat">
    <vt:lpwstr>Page &lt;#&gt;</vt:lpwstr>
  </property>
  <property fmtid="{D5CDD505-2E9C-101B-9397-08002B2CF9AE}" pid="8" name="WppReportLongPageNumberFormat">
    <vt:lpwstr>Page &lt;#&gt; of &lt;PageCount&gt;</vt:lpwstr>
  </property>
  <property fmtid="{D5CDD505-2E9C-101B-9397-08002B2CF9AE}" pid="9" name="WppReportTocTitleText">
    <vt:lpwstr>Table of contents</vt:lpwstr>
  </property>
  <property fmtid="{D5CDD505-2E9C-101B-9397-08002B2CF9AE}" pid="10" name="WppReportIsTocUpdateRecommended">
    <vt:bool>true</vt:bool>
  </property>
  <property fmtid="{D5CDD505-2E9C-101B-9397-08002B2CF9AE}" pid="11" name="WppReportPropertiesLastWrittenToDocument">
    <vt:filetime>2019-05-26T15:07:12Z</vt:filetime>
  </property>
  <property fmtid="{D5CDD505-2E9C-101B-9397-08002B2CF9AE}" pid="12" name="KSOProductBuildVer">
    <vt:lpwstr>2052-11.1.0.9584</vt:lpwstr>
  </property>
  <property fmtid="{D5CDD505-2E9C-101B-9397-08002B2CF9AE}" pid="13" name="ContentTypeId">
    <vt:lpwstr>0x010100BD08157E53159745B5B23790F58509580C00973D859266AA544FA58681EDCF012872</vt:lpwstr>
  </property>
  <property fmtid="{D5CDD505-2E9C-101B-9397-08002B2CF9AE}" pid="14" name="CaseCountry">
    <vt:lpwstr>39;#United Kingdom (UK)|1e19e72d-63a5-4c5a-b6c4-e7ac7a01e15f</vt:lpwstr>
  </property>
  <property fmtid="{D5CDD505-2E9C-101B-9397-08002B2CF9AE}" pid="15" name="CaseType">
    <vt:lpwstr>106;#Safeguard|0dfd67de-71e3-42ea-bbc5-c1588c9e3185</vt:lpwstr>
  </property>
  <property fmtid="{D5CDD505-2E9C-101B-9397-08002B2CF9AE}" pid="16" name="CaseProduct">
    <vt:lpwstr>73;#Steel Products|86968934-ccb9-49f1-b660-e3d169628c87</vt:lpwstr>
  </property>
  <property fmtid="{D5CDD505-2E9C-101B-9397-08002B2CF9AE}" pid="17" name="DocumentType">
    <vt:lpwstr>29;#Questionnaire Responses|a11099c8-50e1-4006-a173-c0afb1013b55</vt:lpwstr>
  </property>
  <property fmtid="{D5CDD505-2E9C-101B-9397-08002B2CF9AE}" pid="18" name="RelatedCountry">
    <vt:lpwstr/>
  </property>
</Properties>
</file>