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4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A0C64-6285-4A05-9FAC-53229FC05091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D68D-2554-4B7E-B535-1884C1D97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40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A0C64-6285-4A05-9FAC-53229FC05091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D68D-2554-4B7E-B535-1884C1D97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70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A0C64-6285-4A05-9FAC-53229FC05091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D68D-2554-4B7E-B535-1884C1D97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41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341E899-6AEE-4D63-8DE8-696F044B2C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C0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Arial" panose="020B0604020202020204" pitchFamily="34" charset="0"/>
              </a:rPr>
              <a:t>  </a:t>
            </a:r>
          </a:p>
        </p:txBody>
      </p:sp>
      <p:pic>
        <p:nvPicPr>
          <p:cNvPr id="8" name="Imagen 7" descr="TEXTURA.png">
            <a:extLst>
              <a:ext uri="{FF2B5EF4-FFF2-40B4-BE49-F238E27FC236}">
                <a16:creationId xmlns:a16="http://schemas.microsoft.com/office/drawing/2014/main" id="{0047F6EB-F9D9-47EF-8696-5C32D491FE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2" t="26548" r="5641" b="15670"/>
          <a:stretch/>
        </p:blipFill>
        <p:spPr>
          <a:xfrm>
            <a:off x="2467829" y="8"/>
            <a:ext cx="9724172" cy="6492947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7702F83C-C444-4654-B7C2-A83D5ECCD4E8}"/>
              </a:ext>
            </a:extLst>
          </p:cNvPr>
          <p:cNvSpPr/>
          <p:nvPr userDrawn="1"/>
        </p:nvSpPr>
        <p:spPr>
          <a:xfrm>
            <a:off x="1" y="1151467"/>
            <a:ext cx="12192000" cy="570653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4740000" scaled="0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25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Arial" panose="020B0604020202020204" pitchFamily="34" charset="0"/>
              </a:rPr>
              <a:t>  </a:t>
            </a:r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79F3AA6C-943C-4F19-9A1D-5B291D3664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26" y="285590"/>
            <a:ext cx="2310830" cy="518179"/>
          </a:xfrm>
          <a:prstGeom prst="rect">
            <a:avLst/>
          </a:prstGeom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F13C3453-A85F-45CA-852E-9BAE10CD8924}"/>
              </a:ext>
            </a:extLst>
          </p:cNvPr>
          <p:cNvSpPr txBox="1"/>
          <p:nvPr userDrawn="1"/>
        </p:nvSpPr>
        <p:spPr>
          <a:xfrm rot="16200000">
            <a:off x="11076318" y="5718762"/>
            <a:ext cx="1994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Droid Sans" charset="0"/>
                <a:cs typeface="Arial" panose="020B0604020202020204" pitchFamily="34" charset="0"/>
              </a:rPr>
              <a:t>Private &amp; Confidential</a:t>
            </a:r>
          </a:p>
        </p:txBody>
      </p:sp>
    </p:spTree>
    <p:extLst>
      <p:ext uri="{BB962C8B-B14F-4D97-AF65-F5344CB8AC3E}">
        <p14:creationId xmlns:p14="http://schemas.microsoft.com/office/powerpoint/2010/main" val="2997407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A0C64-6285-4A05-9FAC-53229FC05091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D68D-2554-4B7E-B535-1884C1D97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2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A0C64-6285-4A05-9FAC-53229FC05091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D68D-2554-4B7E-B535-1884C1D97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34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A0C64-6285-4A05-9FAC-53229FC05091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D68D-2554-4B7E-B535-1884C1D97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28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A0C64-6285-4A05-9FAC-53229FC05091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D68D-2554-4B7E-B535-1884C1D97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491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A0C64-6285-4A05-9FAC-53229FC05091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D68D-2554-4B7E-B535-1884C1D97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78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A0C64-6285-4A05-9FAC-53229FC05091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D68D-2554-4B7E-B535-1884C1D97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00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A0C64-6285-4A05-9FAC-53229FC05091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D68D-2554-4B7E-B535-1884C1D97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8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A0C64-6285-4A05-9FAC-53229FC05091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AD68D-2554-4B7E-B535-1884C1D97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710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A0C64-6285-4A05-9FAC-53229FC05091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AD68D-2554-4B7E-B535-1884C1D97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7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Single Corner Rectangle 5">
            <a:extLst>
              <a:ext uri="{FF2B5EF4-FFF2-40B4-BE49-F238E27FC236}">
                <a16:creationId xmlns:a16="http://schemas.microsoft.com/office/drawing/2014/main" id="{D8E71911-27DA-40F8-8599-E650F7300077}"/>
              </a:ext>
            </a:extLst>
          </p:cNvPr>
          <p:cNvSpPr/>
          <p:nvPr/>
        </p:nvSpPr>
        <p:spPr>
          <a:xfrm rot="10800000" flipH="1">
            <a:off x="335966" y="4075848"/>
            <a:ext cx="11346543" cy="2401386"/>
          </a:xfrm>
          <a:prstGeom prst="snip1Rect">
            <a:avLst>
              <a:gd name="adj" fmla="val 3869"/>
            </a:avLst>
          </a:prstGeom>
          <a:solidFill>
            <a:schemeClr val="bg1"/>
          </a:solidFill>
          <a:ln w="38100">
            <a:solidFill>
              <a:srgbClr val="EC0927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13" name="Picture 2" descr="C:\Users\JPoole\Desktop\Finished Products rbm.png">
            <a:extLst>
              <a:ext uri="{FF2B5EF4-FFF2-40B4-BE49-F238E27FC236}">
                <a16:creationId xmlns:a16="http://schemas.microsoft.com/office/drawing/2014/main" id="{C43B2CE0-9B05-413D-9D76-161BEDA383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7" t="12863" r="57131"/>
          <a:stretch/>
        </p:blipFill>
        <p:spPr bwMode="auto">
          <a:xfrm>
            <a:off x="701439" y="4500059"/>
            <a:ext cx="2480164" cy="191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JPoole\Desktop\Finished Products 2SM.png">
            <a:extLst>
              <a:ext uri="{FF2B5EF4-FFF2-40B4-BE49-F238E27FC236}">
                <a16:creationId xmlns:a16="http://schemas.microsoft.com/office/drawing/2014/main" id="{66413704-61B0-4D24-A931-CD59702EDE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2" r="69249"/>
          <a:stretch/>
        </p:blipFill>
        <p:spPr bwMode="auto">
          <a:xfrm>
            <a:off x="6325121" y="4500060"/>
            <a:ext cx="1118600" cy="193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JPoole\Desktop\Finished Products 2SM.png">
            <a:extLst>
              <a:ext uri="{FF2B5EF4-FFF2-40B4-BE49-F238E27FC236}">
                <a16:creationId xmlns:a16="http://schemas.microsoft.com/office/drawing/2014/main" id="{0CC00D64-005F-4187-8A03-C244E0C576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83" r="11353"/>
          <a:stretch/>
        </p:blipFill>
        <p:spPr bwMode="auto">
          <a:xfrm>
            <a:off x="7581413" y="4500060"/>
            <a:ext cx="2569386" cy="191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C:\Users\JPoole\Desktop\Finished Products sm2.png">
            <a:extLst>
              <a:ext uri="{FF2B5EF4-FFF2-40B4-BE49-F238E27FC236}">
                <a16:creationId xmlns:a16="http://schemas.microsoft.com/office/drawing/2014/main" id="{8640D531-F815-4C85-8017-3ABB17E859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46" t="13217" r="36312" b="4276"/>
          <a:stretch/>
        </p:blipFill>
        <p:spPr bwMode="auto">
          <a:xfrm>
            <a:off x="10150799" y="4399577"/>
            <a:ext cx="1336679" cy="189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JPoole\Desktop\Finished Products 2RBM.png">
            <a:extLst>
              <a:ext uri="{FF2B5EF4-FFF2-40B4-BE49-F238E27FC236}">
                <a16:creationId xmlns:a16="http://schemas.microsoft.com/office/drawing/2014/main" id="{D21B006A-0C86-4A8C-A9A3-59BB290F7E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64" r="50000"/>
          <a:stretch/>
        </p:blipFill>
        <p:spPr bwMode="auto">
          <a:xfrm>
            <a:off x="3303072" y="4595759"/>
            <a:ext cx="1204914" cy="184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JPoole\Desktop\Process Route 2.png">
            <a:extLst>
              <a:ext uri="{FF2B5EF4-FFF2-40B4-BE49-F238E27FC236}">
                <a16:creationId xmlns:a16="http://schemas.microsoft.com/office/drawing/2014/main" id="{0B6EB515-660A-42F1-822F-AA80200A4B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5" t="4600" r="6968" b="-1"/>
          <a:stretch/>
        </p:blipFill>
        <p:spPr bwMode="auto">
          <a:xfrm>
            <a:off x="6459893" y="1824495"/>
            <a:ext cx="4822648" cy="164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C:\Users\JPoole\Desktop\Process Route 1.png">
            <a:extLst>
              <a:ext uri="{FF2B5EF4-FFF2-40B4-BE49-F238E27FC236}">
                <a16:creationId xmlns:a16="http://schemas.microsoft.com/office/drawing/2014/main" id="{551BD6E3-7300-41F7-BD27-5EFEE76FF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91" y="2108569"/>
            <a:ext cx="5950402" cy="166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1">
            <a:extLst>
              <a:ext uri="{FF2B5EF4-FFF2-40B4-BE49-F238E27FC236}">
                <a16:creationId xmlns:a16="http://schemas.microsoft.com/office/drawing/2014/main" id="{BDF8C0B4-9DDB-40C6-971D-750E9C8BCE21}"/>
              </a:ext>
            </a:extLst>
          </p:cNvPr>
          <p:cNvSpPr txBox="1"/>
          <p:nvPr/>
        </p:nvSpPr>
        <p:spPr>
          <a:xfrm>
            <a:off x="701438" y="4170484"/>
            <a:ext cx="4128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ea typeface="Droid Sans" panose="020B0606030804020204" pitchFamily="34" charset="0"/>
                <a:cs typeface="Arial" panose="020B0604020202020204" pitchFamily="34" charset="0"/>
              </a:rPr>
              <a:t>Rod &amp; Bar Mill Finished Products</a:t>
            </a:r>
            <a:endParaRPr lang="en-US" b="1" dirty="0">
              <a:latin typeface="Arial" panose="020B0604020202020204" pitchFamily="34" charset="0"/>
              <a:ea typeface="Droid Sans" panose="020B0606030804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2EE16AB0-2DB8-47FE-8528-4ABE1A256D08}"/>
              </a:ext>
            </a:extLst>
          </p:cNvPr>
          <p:cNvSpPr txBox="1"/>
          <p:nvPr/>
        </p:nvSpPr>
        <p:spPr>
          <a:xfrm>
            <a:off x="6941183" y="4142013"/>
            <a:ext cx="3898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ea typeface="Droid Sans" panose="020B0606030804020204" pitchFamily="34" charset="0"/>
                <a:cs typeface="Arial" panose="020B0604020202020204" pitchFamily="34" charset="0"/>
              </a:rPr>
              <a:t>Section Mill Finished Products</a:t>
            </a:r>
            <a:endParaRPr lang="en-US" b="1" dirty="0">
              <a:latin typeface="Arial" panose="020B0604020202020204" pitchFamily="34" charset="0"/>
              <a:ea typeface="Droid Sans" panose="020B0606030804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9">
            <a:extLst>
              <a:ext uri="{FF2B5EF4-FFF2-40B4-BE49-F238E27FC236}">
                <a16:creationId xmlns:a16="http://schemas.microsoft.com/office/drawing/2014/main" id="{F22C6F21-91A4-4C92-8FE5-666B776195DE}"/>
              </a:ext>
            </a:extLst>
          </p:cNvPr>
          <p:cNvSpPr txBox="1"/>
          <p:nvPr/>
        </p:nvSpPr>
        <p:spPr>
          <a:xfrm>
            <a:off x="235100" y="1403044"/>
            <a:ext cx="81424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>
                <a:latin typeface="Arial" panose="020B0604020202020204" pitchFamily="34" charset="0"/>
              </a:rPr>
              <a:t>Flow of materials</a:t>
            </a:r>
          </a:p>
        </p:txBody>
      </p:sp>
    </p:spTree>
    <p:extLst>
      <p:ext uri="{BB962C8B-B14F-4D97-AF65-F5344CB8AC3E}">
        <p14:creationId xmlns:p14="http://schemas.microsoft.com/office/powerpoint/2010/main" val="148000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ase Management Word Document" ma:contentTypeID="0x010100BD08157E53159745B5B23790F58509580C00973D859266AA544FA58681EDCF012872" ma:contentTypeVersion="20" ma:contentTypeDescription="" ma:contentTypeScope="" ma:versionID="99a71cad2a300891b7bf4ae70a551c3b">
  <xsd:schema xmlns:xsd="http://www.w3.org/2001/XMLSchema" xmlns:xs="http://www.w3.org/2001/XMLSchema" xmlns:p="http://schemas.microsoft.com/office/2006/metadata/properties" xmlns:ns2="c14de8ec-1bbe-45d0-9da6-488d8f109529" targetNamespace="http://schemas.microsoft.com/office/2006/metadata/properties" ma:root="true" ma:fieldsID="f14c0d75c8899cc4280c35d2f826ec3b" ns2:_="">
    <xsd:import namespace="c14de8ec-1bbe-45d0-9da6-488d8f109529"/>
    <xsd:element name="properties">
      <xsd:complexType>
        <xsd:sequence>
          <xsd:element name="documentManagement">
            <xsd:complexType>
              <xsd:all>
                <xsd:element ref="ns2:g69ac3da6be14936a6d4efc253c7d4fb" minOccurs="0"/>
                <xsd:element ref="ns2:TaxCatchAll" minOccurs="0"/>
                <xsd:element ref="ns2:TaxCatchAllLabel" minOccurs="0"/>
                <xsd:element ref="ns2:Classification" minOccurs="0"/>
                <xsd:element ref="ns2:ec7cf6cc20664fb6b5a505b0c64f4cec" minOccurs="0"/>
                <xsd:element ref="ns2:CaseNumber" minOccurs="0"/>
                <xsd:element ref="ns2:d31dcdc419e54ba5a66b0d6dabf70d98" minOccurs="0"/>
                <xsd:element ref="ns2:PartyClass" minOccurs="0"/>
                <xsd:element ref="ns2:PartyName" minOccurs="0"/>
                <xsd:element ref="ns2:TradeRemediesServicePublished" minOccurs="0"/>
                <xsd:element ref="ns2:d9f98ff6b65a4d219317601d589de7b4" minOccurs="0"/>
                <xsd:element ref="ns2:Confidential1" minOccurs="0"/>
                <xsd:element ref="ns2:CaseStage" minOccurs="0"/>
                <xsd:element ref="ns2:HeadOfInvestigation" minOccurs="0"/>
                <xsd:element ref="ns2:CaseDocuments" minOccurs="0"/>
                <xsd:element ref="ns2:CaseManager" minOccurs="0"/>
                <xsd:element ref="ns2:DigitalPlatformLink" minOccurs="0"/>
                <xsd:element ref="ns2:iec7f23346fc44eb94e2c6239fd5bc64" minOccurs="0"/>
                <xsd:element ref="ns2:JointChiefInvestigator" minOccurs="0"/>
                <xsd:element ref="ns2:Case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4de8ec-1bbe-45d0-9da6-488d8f109529" elementFormDefault="qualified">
    <xsd:import namespace="http://schemas.microsoft.com/office/2006/documentManagement/types"/>
    <xsd:import namespace="http://schemas.microsoft.com/office/infopath/2007/PartnerControls"/>
    <xsd:element name="g69ac3da6be14936a6d4efc253c7d4fb" ma:index="8" nillable="true" ma:taxonomy="true" ma:internalName="g69ac3da6be14936a6d4efc253c7d4fb" ma:taxonomyFieldName="DocumentType" ma:displayName="Document Type" ma:indexed="true" ma:readOnly="false" ma:default="" ma:fieldId="{069ac3da-6be1-4936-a6d4-efc253c7d4fb}" ma:sspId="6e40df2b-c156-4e70-b773-96d34ab3705a" ma:termSetId="e97ab188-662b-45da-b4ba-f12a41afe86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1053c092-ccf0-4e43-9655-5ef4d7c575bb}" ma:internalName="TaxCatchAll" ma:showField="CatchAllData" ma:web="ca3a8e5f-87ae-44bc-a796-b11748aeb6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1053c092-ccf0-4e43-9655-5ef4d7c575bb}" ma:internalName="TaxCatchAllLabel" ma:readOnly="true" ma:showField="CatchAllDataLabel" ma:web="ca3a8e5f-87ae-44bc-a796-b11748aeb6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lassification" ma:index="12" nillable="true" ma:displayName="Classification" ma:format="Dropdown" ma:internalName="Classification">
      <xsd:simpleType>
        <xsd:restriction base="dms:Choice">
          <xsd:enumeration value="Official"/>
          <xsd:enumeration value="Official-Sensitive [Commercial]"/>
          <xsd:enumeration value="Official-Sensitive [Locsen]"/>
          <xsd:enumeration value="Official-Sensitive [Personal]"/>
        </xsd:restriction>
      </xsd:simpleType>
    </xsd:element>
    <xsd:element name="ec7cf6cc20664fb6b5a505b0c64f4cec" ma:index="13" nillable="true" ma:taxonomy="true" ma:internalName="ec7cf6cc20664fb6b5a505b0c64f4cec" ma:taxonomyFieldName="CaseType" ma:displayName="Case Type" ma:default="" ma:fieldId="{ec7cf6cc-2066-4fb6-b5a5-05b0c64f4cec}" ma:sspId="6e40df2b-c156-4e70-b773-96d34ab3705a" ma:termSetId="57ef6e5a-0e6b-443e-9e59-3505dd6b4f4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aseNumber" ma:index="15" nillable="true" ma:displayName="Case Number" ma:internalName="CaseNumber">
      <xsd:simpleType>
        <xsd:restriction base="dms:Text">
          <xsd:maxLength value="255"/>
        </xsd:restriction>
      </xsd:simpleType>
    </xsd:element>
    <xsd:element name="d31dcdc419e54ba5a66b0d6dabf70d98" ma:index="16" nillable="true" ma:taxonomy="true" ma:internalName="d31dcdc419e54ba5a66b0d6dabf70d98" ma:taxonomyFieldName="CaseProduct" ma:displayName="Goods Concerned" ma:default="" ma:fieldId="{d31dcdc4-19e5-4ba5-a66b-0d6dabf70d98}" ma:sspId="6e40df2b-c156-4e70-b773-96d34ab3705a" ma:termSetId="b1f377ec-164a-4413-9759-bfa02da3d6d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artyClass" ma:index="18" nillable="true" ma:displayName="Party Class" ma:format="Dropdown" ma:indexed="true" ma:internalName="PartyClass">
      <xsd:simpleType>
        <xsd:restriction base="dms:Choice">
          <xsd:enumeration value="Exporter"/>
          <xsd:enumeration value="Importer"/>
          <xsd:enumeration value="Domestic Producer"/>
          <xsd:enumeration value="Foreign Government"/>
          <xsd:enumeration value="UK Government"/>
          <xsd:enumeration value="Trade Association"/>
          <xsd:enumeration value="Consumer Association"/>
          <xsd:enumeration value="Consultant"/>
          <xsd:enumeration value="Interested Party"/>
          <xsd:enumeration value="Contributor"/>
          <xsd:enumeration value="TRID"/>
        </xsd:restriction>
      </xsd:simpleType>
    </xsd:element>
    <xsd:element name="PartyName" ma:index="19" nillable="true" ma:displayName="Party Name" ma:internalName="PartyName" ma:readOnly="false">
      <xsd:simpleType>
        <xsd:restriction base="dms:Text">
          <xsd:maxLength value="255"/>
        </xsd:restriction>
      </xsd:simpleType>
    </xsd:element>
    <xsd:element name="TradeRemediesServicePublished" ma:index="20" nillable="true" ma:displayName="Trade Remedies Service Published" ma:default="No" ma:format="Dropdown" ma:internalName="TradeRemediesServicePublished" ma:readOnly="false">
      <xsd:simpleType>
        <xsd:restriction base="dms:Choice">
          <xsd:enumeration value="No"/>
          <xsd:enumeration value="Confidential"/>
          <xsd:enumeration value="Non-Confidential"/>
        </xsd:restriction>
      </xsd:simpleType>
    </xsd:element>
    <xsd:element name="d9f98ff6b65a4d219317601d589de7b4" ma:index="21" nillable="true" ma:taxonomy="true" ma:internalName="d9f98ff6b65a4d219317601d589de7b4" ma:taxonomyFieldName="RelatedCountry" ma:displayName="Related Country" ma:readOnly="false" ma:default="" ma:fieldId="{d9f98ff6-b65a-4d21-9317-601d589de7b4}" ma:taxonomyMulti="true" ma:sspId="6e40df2b-c156-4e70-b773-96d34ab3705a" ma:termSetId="82fb7f07-3cad-42fe-a562-65ed85ce753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onfidential1" ma:index="23" nillable="true" ma:displayName="Confidential" ma:default="1" ma:internalName="Confidential1">
      <xsd:simpleType>
        <xsd:restriction base="dms:Boolean"/>
      </xsd:simpleType>
    </xsd:element>
    <xsd:element name="CaseStage" ma:index="24" nillable="true" ma:displayName="Case Stage" ma:format="Dropdown" ma:internalName="CaseStage">
      <xsd:simpleType>
        <xsd:restriction base="dms:Choice">
          <xsd:enumeration value="Stage 0 - Pre-Initiation"/>
          <xsd:enumeration value="Stage 1 - Registration Period"/>
          <xsd:enumeration value="Stage 2 - Registered Parties Analysis"/>
          <xsd:enumeration value="Stage 3 - Questionnaire"/>
          <xsd:enumeration value="Stage 4 - Verification"/>
          <xsd:enumeration value="Stage 5 - Prov. Published &amp; Returns"/>
          <xsd:enumeration value="Stage 6 - SEF Published &amp; Returns"/>
          <xsd:enumeration value="Stage 7 - Def. Published &amp; Returns"/>
          <xsd:enumeration value="Stage 8 - Other"/>
          <xsd:enumeration value="All"/>
        </xsd:restriction>
      </xsd:simpleType>
    </xsd:element>
    <xsd:element name="HeadOfInvestigation" ma:index="25" nillable="true" ma:displayName="Head Of Investigation" ma:list="UserInfo" ma:SharePointGroup="0" ma:internalName="HeadOfInvestigation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seDocuments" ma:index="26" nillable="true" ma:displayName="Case Documents" ma:format="Hyperlink" ma:internalName="CaseDocuments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CaseManager" ma:index="27" nillable="true" ma:displayName="Case Manager" ma:list="UserInfo" ma:SharePointGroup="0" ma:internalName="CaseManag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gitalPlatformLink" ma:index="28" nillable="true" ma:displayName="Digital Platform Link" ma:format="Hyperlink" ma:internalName="DigitalPlatform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ec7f23346fc44eb94e2c6239fd5bc64" ma:index="29" nillable="true" ma:taxonomy="true" ma:internalName="iec7f23346fc44eb94e2c6239fd5bc64" ma:taxonomyFieldName="CaseCountry" ma:displayName="Case Country" ma:default="" ma:fieldId="{2ec7f233-46fc-44eb-94e2-c6239fd5bc64}" ma:taxonomyMulti="true" ma:sspId="6e40df2b-c156-4e70-b773-96d34ab3705a" ma:termSetId="82fb7f07-3cad-42fe-a562-65ed85ce753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ointChiefInvestigator" ma:index="31" nillable="true" ma:displayName="Joint Chief Investigator" ma:list="UserInfo" ma:SharePointGroup="0" ma:internalName="JointChiefInvestigato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seStatus" ma:index="32" nillable="true" ma:displayName="Case Status" ma:default="Active" ma:format="Dropdown" ma:internalName="CaseStatus">
      <xsd:simpleType>
        <xsd:restriction base="dms:Choice">
          <xsd:enumeration value="Active"/>
          <xsd:enumeration value="Measure in Force"/>
          <xsd:enumeration value="Review"/>
          <xsd:enumeration value="Challenge Ongoing"/>
          <xsd:enumeration value="Measure End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6e40df2b-c156-4e70-b773-96d34ab3705a" ContentTypeId="0x010100BD08157E53159745B5B23790F58509580C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31dcdc419e54ba5a66b0d6dabf70d98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Steel Products</TermName>
          <TermId xmlns="http://schemas.microsoft.com/office/infopath/2007/PartnerControls">86968934-ccb9-49f1-b660-e3d169628c87</TermId>
        </TermInfo>
      </Terms>
    </d31dcdc419e54ba5a66b0d6dabf70d98>
    <CaseNumber xmlns="c14de8ec-1bbe-45d0-9da6-488d8f109529">TF0006</CaseNumber>
    <CaseStage xmlns="c14de8ec-1bbe-45d0-9da6-488d8f109529">Stage 4 - Verification</CaseStage>
    <CaseStatus xmlns="c14de8ec-1bbe-45d0-9da6-488d8f109529">Active</CaseStatus>
    <HeadOfInvestigation xmlns="c14de8ec-1bbe-45d0-9da6-488d8f109529">
      <UserInfo>
        <DisplayName>Harriet Smith</DisplayName>
        <AccountId>26</AccountId>
        <AccountType/>
      </UserInfo>
    </HeadOfInvestigation>
    <JointChiefInvestigator xmlns="c14de8ec-1bbe-45d0-9da6-488d8f109529">
      <UserInfo>
        <DisplayName>Sarah Milum</DisplayName>
        <AccountId>34</AccountId>
        <AccountType/>
      </UserInfo>
    </JointChiefInvestigator>
    <Classification xmlns="c14de8ec-1bbe-45d0-9da6-488d8f109529" xsi:nil="true"/>
    <PartyName xmlns="c14de8ec-1bbe-45d0-9da6-488d8f109529">CELSA STEEL (UK) LIMITED</PartyName>
    <PartyClass xmlns="c14de8ec-1bbe-45d0-9da6-488d8f109529">Domestic Producer</PartyClass>
    <ec7cf6cc20664fb6b5a505b0c64f4cec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Safeguard</TermName>
          <TermId xmlns="http://schemas.microsoft.com/office/infopath/2007/PartnerControls">0dfd67de-71e3-42ea-bbc5-c1588c9e3185</TermId>
        </TermInfo>
      </Terms>
    </ec7cf6cc20664fb6b5a505b0c64f4cec>
    <CaseManager xmlns="c14de8ec-1bbe-45d0-9da6-488d8f109529">
      <UserInfo>
        <DisplayName>Imogen Yapp</DisplayName>
        <AccountId>38</AccountId>
        <AccountType/>
      </UserInfo>
    </CaseManager>
    <TradeRemediesServicePublished xmlns="c14de8ec-1bbe-45d0-9da6-488d8f109529">No</TradeRemediesServicePublished>
    <g69ac3da6be14936a6d4efc253c7d4fb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Questionnaire Responses</TermName>
          <TermId xmlns="http://schemas.microsoft.com/office/infopath/2007/PartnerControls">a11099c8-50e1-4006-a173-c0afb1013b55</TermId>
        </TermInfo>
      </Terms>
    </g69ac3da6be14936a6d4efc253c7d4fb>
    <TaxCatchAll xmlns="c14de8ec-1bbe-45d0-9da6-488d8f109529">
      <Value>29</Value>
      <Value>39</Value>
      <Value>73</Value>
      <Value>106</Value>
    </TaxCatchAll>
    <CaseDocuments xmlns="c14de8ec-1bbe-45d0-9da6-488d8f109529">
      <Url xsi:nil="true"/>
      <Description xsi:nil="true"/>
    </CaseDocuments>
    <DigitalPlatformLink xmlns="c14de8ec-1bbe-45d0-9da6-488d8f109529">
      <Url xsi:nil="true"/>
      <Description xsi:nil="true"/>
    </DigitalPlatformLink>
    <iec7f23346fc44eb94e2c6239fd5bc64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United Kingdom (UK)</TermName>
          <TermId xmlns="http://schemas.microsoft.com/office/infopath/2007/PartnerControls">1e19e72d-63a5-4c5a-b6c4-e7ac7a01e15f</TermId>
        </TermInfo>
      </Terms>
    </iec7f23346fc44eb94e2c6239fd5bc64>
    <d9f98ff6b65a4d219317601d589de7b4 xmlns="c14de8ec-1bbe-45d0-9da6-488d8f109529">
      <Terms xmlns="http://schemas.microsoft.com/office/infopath/2007/PartnerControls"/>
    </d9f98ff6b65a4d219317601d589de7b4>
    <Confidential1 xmlns="c14de8ec-1bbe-45d0-9da6-488d8f109529">true</Confidential1>
  </documentManagement>
</p:properties>
</file>

<file path=customXml/itemProps1.xml><?xml version="1.0" encoding="utf-8"?>
<ds:datastoreItem xmlns:ds="http://schemas.openxmlformats.org/officeDocument/2006/customXml" ds:itemID="{8AE887DB-BA02-455D-80F1-1E64AA9EE8FF}"/>
</file>

<file path=customXml/itemProps2.xml><?xml version="1.0" encoding="utf-8"?>
<ds:datastoreItem xmlns:ds="http://schemas.openxmlformats.org/officeDocument/2006/customXml" ds:itemID="{B88C746D-96A8-427B-AE03-689F8A21DF03}"/>
</file>

<file path=customXml/itemProps3.xml><?xml version="1.0" encoding="utf-8"?>
<ds:datastoreItem xmlns:ds="http://schemas.openxmlformats.org/officeDocument/2006/customXml" ds:itemID="{3F41F349-6328-464C-9045-162E25D35489}"/>
</file>

<file path=customXml/itemProps4.xml><?xml version="1.0" encoding="utf-8"?>
<ds:datastoreItem xmlns:ds="http://schemas.openxmlformats.org/officeDocument/2006/customXml" ds:itemID="{F650723F-8971-4AEA-84D1-D89F178BBD7B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Droid Sans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Hagg</dc:creator>
  <cp:lastModifiedBy>Chris Hagg</cp:lastModifiedBy>
  <cp:revision>1</cp:revision>
  <dcterms:created xsi:type="dcterms:W3CDTF">2020-11-20T16:31:17Z</dcterms:created>
  <dcterms:modified xsi:type="dcterms:W3CDTF">2020-11-20T16:32:54Z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0x010100BD08157E53159745B5B23790F58509580C00973D859266AA544FA58681EDCF012872</vt:lpwstr>
  </property>
  <property fmtid="{D5CDD505-2E9C-101B-9397-08002B2CF9AE}" pid="3" name="CaseCountry">
    <vt:lpwstr>39;#United Kingdom (UK)|1e19e72d-63a5-4c5a-b6c4-e7ac7a01e15f</vt:lpwstr>
  </property>
  <property fmtid="{D5CDD505-2E9C-101B-9397-08002B2CF9AE}" pid="4" name="CaseType">
    <vt:lpwstr>106;#Safeguard|0dfd67de-71e3-42ea-bbc5-c1588c9e3185</vt:lpwstr>
  </property>
  <property fmtid="{D5CDD505-2E9C-101B-9397-08002B2CF9AE}" pid="5" name="CaseProduct">
    <vt:lpwstr>73;#Steel Products|86968934-ccb9-49f1-b660-e3d169628c87</vt:lpwstr>
  </property>
  <property fmtid="{D5CDD505-2E9C-101B-9397-08002B2CF9AE}" pid="6" name="RelatedCountry">
    <vt:lpwstr/>
  </property>
  <property fmtid="{D5CDD505-2E9C-101B-9397-08002B2CF9AE}" pid="7" name="DocumentType">
    <vt:lpwstr>29;#Questionnaire Responses|a11099c8-50e1-4006-a173-c0afb1013b55</vt:lpwstr>
  </property>
  <property fmtid="{D5CDD505-2E9C-101B-9397-08002B2CF9AE}" pid="8" name="_docset_NoMedatataSyncRequired">
    <vt:lpwstr>False</vt:lpwstr>
  </property>
</Properties>
</file>